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320" r:id="rId5"/>
    <p:sldId id="332" r:id="rId6"/>
    <p:sldId id="333" r:id="rId7"/>
    <p:sldId id="334" r:id="rId8"/>
    <p:sldId id="335" r:id="rId9"/>
    <p:sldId id="336" r:id="rId10"/>
    <p:sldId id="337" r:id="rId11"/>
    <p:sldId id="338" r:id="rId12"/>
    <p:sldId id="339" r:id="rId13"/>
    <p:sldId id="340" r:id="rId14"/>
    <p:sldId id="341" r:id="rId15"/>
    <p:sldId id="342" r:id="rId16"/>
    <p:sldId id="321" r:id="rId17"/>
    <p:sldId id="355" r:id="rId18"/>
    <p:sldId id="281" r:id="rId19"/>
    <p:sldId id="322" r:id="rId20"/>
    <p:sldId id="323" r:id="rId21"/>
    <p:sldId id="282" r:id="rId22"/>
    <p:sldId id="343" r:id="rId23"/>
    <p:sldId id="344" r:id="rId24"/>
    <p:sldId id="345" r:id="rId25"/>
    <p:sldId id="346" r:id="rId26"/>
    <p:sldId id="347" r:id="rId27"/>
    <p:sldId id="349" r:id="rId28"/>
    <p:sldId id="350" r:id="rId29"/>
    <p:sldId id="351" r:id="rId30"/>
    <p:sldId id="352" r:id="rId31"/>
    <p:sldId id="353" r:id="rId32"/>
    <p:sldId id="354"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3.01.2021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3.01.2021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3.01.2021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3.01.2021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1754326"/>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İBADET ESASLARI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65585"/>
          </a:xfrm>
        </p:spPr>
        <p:txBody>
          <a:bodyPr/>
          <a:lstStyle/>
          <a:p>
            <a:r>
              <a:rPr lang="tr-TR" b="1" dirty="0">
                <a:solidFill>
                  <a:srgbClr val="C00000"/>
                </a:solidFill>
              </a:rPr>
              <a:t>Haccın Vacipleri</a:t>
            </a:r>
            <a:endParaRPr lang="tr-TR" dirty="0"/>
          </a:p>
        </p:txBody>
      </p:sp>
      <p:sp>
        <p:nvSpPr>
          <p:cNvPr id="3" name="İçerik Yer Tutucusu 2"/>
          <p:cNvSpPr>
            <a:spLocks noGrp="1"/>
          </p:cNvSpPr>
          <p:nvPr>
            <p:ph idx="1"/>
          </p:nvPr>
        </p:nvSpPr>
        <p:spPr>
          <a:xfrm>
            <a:off x="838200" y="1307690"/>
            <a:ext cx="10515600" cy="4869273"/>
          </a:xfrm>
        </p:spPr>
        <p:txBody>
          <a:bodyPr>
            <a:normAutofit/>
          </a:bodyPr>
          <a:lstStyle/>
          <a:p>
            <a:pPr>
              <a:lnSpc>
                <a:spcPct val="150000"/>
              </a:lnSpc>
              <a:spcBef>
                <a:spcPts val="600"/>
              </a:spcBef>
            </a:pPr>
            <a:r>
              <a:rPr lang="tr-TR" b="1" dirty="0" smtClean="0">
                <a:solidFill>
                  <a:srgbClr val="00B050"/>
                </a:solidFill>
              </a:rPr>
              <a:t>Zamanı</a:t>
            </a:r>
          </a:p>
          <a:p>
            <a:pPr>
              <a:lnSpc>
                <a:spcPct val="150000"/>
              </a:lnSpc>
              <a:spcBef>
                <a:spcPts val="600"/>
              </a:spcBef>
            </a:pPr>
            <a:r>
              <a:rPr lang="tr-TR" dirty="0" smtClean="0"/>
              <a:t>Hanefi </a:t>
            </a:r>
            <a:r>
              <a:rPr lang="tr-TR" dirty="0"/>
              <a:t>mezhebine göre bayramın ilk günü fecri sadıktan güneşin doğmasına kadar olan </a:t>
            </a:r>
            <a:r>
              <a:rPr lang="tr-TR" dirty="0" smtClean="0"/>
              <a:t>süredir.</a:t>
            </a:r>
          </a:p>
          <a:p>
            <a:pPr>
              <a:lnSpc>
                <a:spcPct val="150000"/>
              </a:lnSpc>
              <a:spcBef>
                <a:spcPts val="600"/>
              </a:spcBef>
            </a:pPr>
            <a:r>
              <a:rPr lang="tr-TR" dirty="0" smtClean="0"/>
              <a:t>Hanbeli </a:t>
            </a:r>
            <a:r>
              <a:rPr lang="tr-TR" dirty="0"/>
              <a:t>ve Şafi mezheplerine göre ise gece yarısından itibaren güneşin doğuşuna kadardır. Malik mezhebine göre ise arife günü güneşin batışından bayram sabahı güneşin doğuşuna kadardır.</a:t>
            </a:r>
          </a:p>
        </p:txBody>
      </p:sp>
    </p:spTree>
    <p:extLst>
      <p:ext uri="{BB962C8B-B14F-4D97-AF65-F5344CB8AC3E}">
        <p14:creationId xmlns:p14="http://schemas.microsoft.com/office/powerpoint/2010/main" val="267131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81894"/>
          </a:xfrm>
        </p:spPr>
        <p:txBody>
          <a:bodyPr/>
          <a:lstStyle/>
          <a:p>
            <a:r>
              <a:rPr lang="tr-TR" b="1" dirty="0">
                <a:solidFill>
                  <a:srgbClr val="C00000"/>
                </a:solidFill>
              </a:rPr>
              <a:t>Haccın Vacipleri</a:t>
            </a:r>
            <a:endParaRPr lang="tr-TR" dirty="0">
              <a:solidFill>
                <a:srgbClr val="00B050"/>
              </a:solidFill>
            </a:endParaRPr>
          </a:p>
        </p:txBody>
      </p:sp>
      <p:sp>
        <p:nvSpPr>
          <p:cNvPr id="3" name="İçerik Yer Tutucusu 2"/>
          <p:cNvSpPr>
            <a:spLocks noGrp="1"/>
          </p:cNvSpPr>
          <p:nvPr>
            <p:ph idx="1"/>
          </p:nvPr>
        </p:nvSpPr>
        <p:spPr>
          <a:xfrm>
            <a:off x="838200" y="1268361"/>
            <a:ext cx="10515600" cy="4908602"/>
          </a:xfrm>
        </p:spPr>
        <p:txBody>
          <a:bodyPr>
            <a:normAutofit/>
          </a:bodyPr>
          <a:lstStyle/>
          <a:p>
            <a:pPr>
              <a:lnSpc>
                <a:spcPct val="150000"/>
              </a:lnSpc>
              <a:spcBef>
                <a:spcPts val="600"/>
              </a:spcBef>
            </a:pPr>
            <a:r>
              <a:rPr lang="tr-TR" b="1" dirty="0">
                <a:solidFill>
                  <a:srgbClr val="00B050"/>
                </a:solidFill>
              </a:rPr>
              <a:t>3</a:t>
            </a:r>
            <a:r>
              <a:rPr lang="tr-TR" b="1" dirty="0" smtClean="0">
                <a:solidFill>
                  <a:srgbClr val="00B050"/>
                </a:solidFill>
              </a:rPr>
              <a:t>. </a:t>
            </a:r>
            <a:r>
              <a:rPr lang="tr-TR" b="1" dirty="0">
                <a:solidFill>
                  <a:srgbClr val="00B050"/>
                </a:solidFill>
              </a:rPr>
              <a:t>Şeytan </a:t>
            </a:r>
            <a:r>
              <a:rPr lang="tr-TR" b="1" dirty="0" smtClean="0">
                <a:solidFill>
                  <a:srgbClr val="00B050"/>
                </a:solidFill>
              </a:rPr>
              <a:t>Taşlama</a:t>
            </a:r>
          </a:p>
          <a:p>
            <a:pPr>
              <a:lnSpc>
                <a:spcPct val="150000"/>
              </a:lnSpc>
              <a:spcBef>
                <a:spcPts val="600"/>
              </a:spcBef>
            </a:pPr>
            <a:r>
              <a:rPr lang="tr-TR" dirty="0" smtClean="0"/>
              <a:t>1</a:t>
            </a:r>
            <a:r>
              <a:rPr lang="tr-TR" dirty="0"/>
              <a:t>. Bayramın ilk günü Akabe cemresine yedi taş atılır. Hanefilere göre bayramın birinci günü taş atma zamanı tan yerinin ağarmasından ertesi günün tan yeri ağarmasına kadar olan süredir. 2. Bayramın ikinci ve üçüncü günleri her bir cemreye yedi taş atılır. Zamanı zeval vaktinde başlar, ertesi gün fecri </a:t>
            </a:r>
            <a:r>
              <a:rPr lang="tr-TR" dirty="0" err="1"/>
              <a:t>sadıka</a:t>
            </a:r>
            <a:r>
              <a:rPr lang="tr-TR" dirty="0"/>
              <a:t> kadar sürer. 3. Bayramın dördüncü günü taş atma fecri sadıktan başlar.</a:t>
            </a:r>
          </a:p>
        </p:txBody>
      </p:sp>
    </p:spTree>
    <p:extLst>
      <p:ext uri="{BB962C8B-B14F-4D97-AF65-F5344CB8AC3E}">
        <p14:creationId xmlns:p14="http://schemas.microsoft.com/office/powerpoint/2010/main" val="274515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22901"/>
          </a:xfrm>
        </p:spPr>
        <p:txBody>
          <a:bodyPr/>
          <a:lstStyle/>
          <a:p>
            <a:r>
              <a:rPr lang="tr-TR" b="1" dirty="0">
                <a:solidFill>
                  <a:srgbClr val="C00000"/>
                </a:solidFill>
              </a:rPr>
              <a:t>Haccın Vacipleri</a:t>
            </a:r>
            <a:endParaRPr lang="tr-TR" dirty="0">
              <a:solidFill>
                <a:srgbClr val="00B050"/>
              </a:solidFill>
            </a:endParaRPr>
          </a:p>
        </p:txBody>
      </p:sp>
      <p:sp>
        <p:nvSpPr>
          <p:cNvPr id="3" name="İçerik Yer Tutucusu 2"/>
          <p:cNvSpPr>
            <a:spLocks noGrp="1"/>
          </p:cNvSpPr>
          <p:nvPr>
            <p:ph idx="1"/>
          </p:nvPr>
        </p:nvSpPr>
        <p:spPr>
          <a:xfrm>
            <a:off x="838200" y="1386348"/>
            <a:ext cx="10515600" cy="4790615"/>
          </a:xfrm>
        </p:spPr>
        <p:txBody>
          <a:bodyPr>
            <a:normAutofit/>
          </a:bodyPr>
          <a:lstStyle/>
          <a:p>
            <a:pPr>
              <a:lnSpc>
                <a:spcPct val="150000"/>
              </a:lnSpc>
              <a:spcBef>
                <a:spcPts val="600"/>
              </a:spcBef>
            </a:pPr>
            <a:r>
              <a:rPr lang="tr-TR" b="1" dirty="0">
                <a:solidFill>
                  <a:srgbClr val="00B050"/>
                </a:solidFill>
              </a:rPr>
              <a:t>Geçerli olmasının </a:t>
            </a:r>
            <a:r>
              <a:rPr lang="tr-TR" b="1" dirty="0" smtClean="0">
                <a:solidFill>
                  <a:srgbClr val="00B050"/>
                </a:solidFill>
              </a:rPr>
              <a:t>Şartları</a:t>
            </a:r>
          </a:p>
          <a:p>
            <a:pPr>
              <a:lnSpc>
                <a:spcPct val="150000"/>
              </a:lnSpc>
              <a:spcBef>
                <a:spcPts val="600"/>
              </a:spcBef>
            </a:pPr>
            <a:r>
              <a:rPr lang="tr-TR" dirty="0" smtClean="0"/>
              <a:t>Taşlar </a:t>
            </a:r>
            <a:r>
              <a:rPr lang="tr-TR" dirty="0"/>
              <a:t>cemrelere el ile atılarak </a:t>
            </a:r>
            <a:r>
              <a:rPr lang="tr-TR" dirty="0" smtClean="0"/>
              <a:t>yapılmalıdır.</a:t>
            </a:r>
          </a:p>
          <a:p>
            <a:pPr>
              <a:lnSpc>
                <a:spcPct val="150000"/>
              </a:lnSpc>
              <a:spcBef>
                <a:spcPts val="600"/>
              </a:spcBef>
            </a:pPr>
            <a:r>
              <a:rPr lang="tr-TR" dirty="0" smtClean="0"/>
              <a:t>Atılan </a:t>
            </a:r>
            <a:r>
              <a:rPr lang="tr-TR" dirty="0"/>
              <a:t>şey taş cinsinden </a:t>
            </a:r>
            <a:r>
              <a:rPr lang="tr-TR" dirty="0" smtClean="0"/>
              <a:t>olmalıdır.</a:t>
            </a:r>
          </a:p>
          <a:p>
            <a:pPr>
              <a:lnSpc>
                <a:spcPct val="150000"/>
              </a:lnSpc>
              <a:spcBef>
                <a:spcPts val="600"/>
              </a:spcBef>
            </a:pPr>
            <a:r>
              <a:rPr lang="tr-TR" dirty="0" smtClean="0"/>
              <a:t>Taşların </a:t>
            </a:r>
            <a:r>
              <a:rPr lang="tr-TR" dirty="0"/>
              <a:t>her birini ayrı ayrı atmak </a:t>
            </a:r>
            <a:r>
              <a:rPr lang="tr-TR" dirty="0" smtClean="0"/>
              <a:t>gerekir.</a:t>
            </a:r>
          </a:p>
          <a:p>
            <a:pPr>
              <a:lnSpc>
                <a:spcPct val="150000"/>
              </a:lnSpc>
              <a:spcBef>
                <a:spcPts val="600"/>
              </a:spcBef>
            </a:pPr>
            <a:r>
              <a:rPr lang="tr-TR" dirty="0" smtClean="0"/>
              <a:t>Gücü </a:t>
            </a:r>
            <a:r>
              <a:rPr lang="tr-TR" dirty="0"/>
              <a:t>yetenlerin taşları bizzat </a:t>
            </a:r>
            <a:r>
              <a:rPr lang="tr-TR" dirty="0" smtClean="0"/>
              <a:t>kendilerinin </a:t>
            </a:r>
            <a:r>
              <a:rPr lang="tr-TR" dirty="0"/>
              <a:t>atması </a:t>
            </a:r>
            <a:r>
              <a:rPr lang="tr-TR" dirty="0" smtClean="0"/>
              <a:t>gerekir.</a:t>
            </a:r>
          </a:p>
          <a:p>
            <a:pPr>
              <a:lnSpc>
                <a:spcPct val="150000"/>
              </a:lnSpc>
              <a:spcBef>
                <a:spcPts val="600"/>
              </a:spcBef>
            </a:pPr>
            <a:r>
              <a:rPr lang="tr-TR" dirty="0" smtClean="0"/>
              <a:t>Taşlar </a:t>
            </a:r>
            <a:r>
              <a:rPr lang="tr-TR" dirty="0"/>
              <a:t>taş havuzuna düşürülmelidir. </a:t>
            </a:r>
          </a:p>
        </p:txBody>
      </p:sp>
    </p:spTree>
    <p:extLst>
      <p:ext uri="{BB962C8B-B14F-4D97-AF65-F5344CB8AC3E}">
        <p14:creationId xmlns:p14="http://schemas.microsoft.com/office/powerpoint/2010/main" val="239124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81894"/>
          </a:xfrm>
        </p:spPr>
        <p:txBody>
          <a:bodyPr/>
          <a:lstStyle/>
          <a:p>
            <a:r>
              <a:rPr lang="tr-TR" b="1" dirty="0">
                <a:solidFill>
                  <a:srgbClr val="C00000"/>
                </a:solidFill>
              </a:rPr>
              <a:t>Haccın Vacipleri</a:t>
            </a:r>
            <a:endParaRPr lang="tr-TR" dirty="0"/>
          </a:p>
        </p:txBody>
      </p:sp>
      <p:sp>
        <p:nvSpPr>
          <p:cNvPr id="3" name="İçerik Yer Tutucusu 2"/>
          <p:cNvSpPr>
            <a:spLocks noGrp="1"/>
          </p:cNvSpPr>
          <p:nvPr>
            <p:ph idx="1"/>
          </p:nvPr>
        </p:nvSpPr>
        <p:spPr>
          <a:xfrm>
            <a:off x="838200" y="1514168"/>
            <a:ext cx="10515600" cy="4662795"/>
          </a:xfrm>
        </p:spPr>
        <p:txBody>
          <a:bodyPr>
            <a:normAutofit/>
          </a:bodyPr>
          <a:lstStyle/>
          <a:p>
            <a:pPr>
              <a:lnSpc>
                <a:spcPct val="150000"/>
              </a:lnSpc>
              <a:spcBef>
                <a:spcPts val="600"/>
              </a:spcBef>
            </a:pPr>
            <a:r>
              <a:rPr lang="tr-TR" b="1" dirty="0" smtClean="0">
                <a:solidFill>
                  <a:srgbClr val="00B050"/>
                </a:solidFill>
              </a:rPr>
              <a:t>Zamanı</a:t>
            </a:r>
          </a:p>
          <a:p>
            <a:pPr>
              <a:lnSpc>
                <a:spcPct val="150000"/>
              </a:lnSpc>
              <a:spcBef>
                <a:spcPts val="600"/>
              </a:spcBef>
            </a:pPr>
            <a:r>
              <a:rPr lang="tr-TR" dirty="0" smtClean="0"/>
              <a:t>Hanefi </a:t>
            </a:r>
            <a:r>
              <a:rPr lang="tr-TR" dirty="0"/>
              <a:t>ve Malikilere göre bayramın ilk günü fecri sadıktan, </a:t>
            </a:r>
            <a:r>
              <a:rPr lang="tr-TR" dirty="0" smtClean="0"/>
              <a:t>Şafii </a:t>
            </a:r>
            <a:r>
              <a:rPr lang="tr-TR" dirty="0"/>
              <a:t>ve Hanbeli mezheplerine göre gece yarısından başlayarak bayramın dördüncü günü güneş batıncaya kadar olan süredir. </a:t>
            </a:r>
          </a:p>
        </p:txBody>
      </p:sp>
    </p:spTree>
    <p:extLst>
      <p:ext uri="{BB962C8B-B14F-4D97-AF65-F5344CB8AC3E}">
        <p14:creationId xmlns:p14="http://schemas.microsoft.com/office/powerpoint/2010/main" val="362007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lstStyle/>
          <a:p>
            <a:r>
              <a:rPr lang="tr-TR" b="1" dirty="0">
                <a:solidFill>
                  <a:srgbClr val="C00000"/>
                </a:solidFill>
              </a:rPr>
              <a:t>Haccın Vacipleri</a:t>
            </a:r>
            <a:endParaRPr lang="tr-TR" dirty="0"/>
          </a:p>
        </p:txBody>
      </p:sp>
      <p:sp>
        <p:nvSpPr>
          <p:cNvPr id="3" name="İçerik Yer Tutucusu 2"/>
          <p:cNvSpPr>
            <a:spLocks noGrp="1"/>
          </p:cNvSpPr>
          <p:nvPr>
            <p:ph idx="1"/>
          </p:nvPr>
        </p:nvSpPr>
        <p:spPr>
          <a:xfrm>
            <a:off x="838200" y="1327356"/>
            <a:ext cx="10515600" cy="4849607"/>
          </a:xfrm>
        </p:spPr>
        <p:txBody>
          <a:bodyPr>
            <a:normAutofit/>
          </a:bodyPr>
          <a:lstStyle/>
          <a:p>
            <a:pPr>
              <a:lnSpc>
                <a:spcPct val="150000"/>
              </a:lnSpc>
              <a:spcBef>
                <a:spcPts val="600"/>
              </a:spcBef>
            </a:pPr>
            <a:r>
              <a:rPr lang="tr-TR" b="1" dirty="0" smtClean="0">
                <a:solidFill>
                  <a:srgbClr val="00B050"/>
                </a:solidFill>
              </a:rPr>
              <a:t>Sünnetleri</a:t>
            </a:r>
          </a:p>
          <a:p>
            <a:pPr>
              <a:lnSpc>
                <a:spcPct val="150000"/>
              </a:lnSpc>
              <a:spcBef>
                <a:spcPts val="600"/>
              </a:spcBef>
            </a:pPr>
            <a:r>
              <a:rPr lang="tr-TR" dirty="0" smtClean="0"/>
              <a:t>Taşları </a:t>
            </a:r>
            <a:r>
              <a:rPr lang="tr-TR" dirty="0"/>
              <a:t>üç ya da beş metre mesafeden </a:t>
            </a:r>
            <a:r>
              <a:rPr lang="tr-TR" dirty="0" smtClean="0"/>
              <a:t>atmak.</a:t>
            </a:r>
          </a:p>
          <a:p>
            <a:pPr>
              <a:lnSpc>
                <a:spcPct val="150000"/>
              </a:lnSpc>
              <a:spcBef>
                <a:spcPts val="600"/>
              </a:spcBef>
            </a:pPr>
            <a:r>
              <a:rPr lang="tr-TR" dirty="0" smtClean="0"/>
              <a:t>Taşları </a:t>
            </a:r>
            <a:r>
              <a:rPr lang="tr-TR" dirty="0"/>
              <a:t>peş peşe </a:t>
            </a:r>
            <a:r>
              <a:rPr lang="tr-TR" dirty="0" smtClean="0"/>
              <a:t>atmak.</a:t>
            </a:r>
          </a:p>
          <a:p>
            <a:pPr>
              <a:lnSpc>
                <a:spcPct val="150000"/>
              </a:lnSpc>
              <a:spcBef>
                <a:spcPts val="600"/>
              </a:spcBef>
            </a:pPr>
            <a:r>
              <a:rPr lang="tr-TR" dirty="0" smtClean="0"/>
              <a:t>Küçük </a:t>
            </a:r>
            <a:r>
              <a:rPr lang="tr-TR" dirty="0"/>
              <a:t>ve orta cemrede dua </a:t>
            </a:r>
            <a:r>
              <a:rPr lang="tr-TR" dirty="0" smtClean="0"/>
              <a:t>etmek.</a:t>
            </a:r>
          </a:p>
          <a:p>
            <a:pPr>
              <a:lnSpc>
                <a:spcPct val="150000"/>
              </a:lnSpc>
              <a:spcBef>
                <a:spcPts val="600"/>
              </a:spcBef>
            </a:pPr>
            <a:r>
              <a:rPr lang="tr-TR" dirty="0" smtClean="0"/>
              <a:t>Her </a:t>
            </a:r>
            <a:r>
              <a:rPr lang="tr-TR" dirty="0"/>
              <a:t>bir taşı atarken tekbir getirmek.</a:t>
            </a:r>
          </a:p>
        </p:txBody>
      </p:sp>
    </p:spTree>
    <p:extLst>
      <p:ext uri="{BB962C8B-B14F-4D97-AF65-F5344CB8AC3E}">
        <p14:creationId xmlns:p14="http://schemas.microsoft.com/office/powerpoint/2010/main" val="189343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83572"/>
          </a:xfrm>
        </p:spPr>
        <p:txBody>
          <a:bodyPr/>
          <a:lstStyle/>
          <a:p>
            <a:r>
              <a:rPr lang="tr-TR" b="1" dirty="0" smtClean="0">
                <a:solidFill>
                  <a:srgbClr val="00B050"/>
                </a:solidFill>
              </a:rPr>
              <a:t>Bilgi Notu…</a:t>
            </a:r>
            <a:endParaRPr lang="tr-TR" dirty="0">
              <a:solidFill>
                <a:srgbClr val="00B050"/>
              </a:solidFill>
            </a:endParaRPr>
          </a:p>
        </p:txBody>
      </p:sp>
      <p:sp>
        <p:nvSpPr>
          <p:cNvPr id="3" name="İçerik Yer Tutucusu 2"/>
          <p:cNvSpPr>
            <a:spLocks noGrp="1"/>
          </p:cNvSpPr>
          <p:nvPr>
            <p:ph idx="1"/>
          </p:nvPr>
        </p:nvSpPr>
        <p:spPr>
          <a:xfrm>
            <a:off x="838200" y="1455174"/>
            <a:ext cx="10515600" cy="4721789"/>
          </a:xfrm>
        </p:spPr>
        <p:txBody>
          <a:bodyPr>
            <a:normAutofit/>
          </a:bodyPr>
          <a:lstStyle/>
          <a:p>
            <a:pPr>
              <a:lnSpc>
                <a:spcPct val="120000"/>
              </a:lnSpc>
              <a:spcBef>
                <a:spcPts val="600"/>
              </a:spcBef>
            </a:pPr>
            <a:r>
              <a:rPr lang="tr-TR" b="1" dirty="0">
                <a:solidFill>
                  <a:srgbClr val="00B050"/>
                </a:solidFill>
              </a:rPr>
              <a:t>Şeytan taşlamanın </a:t>
            </a:r>
            <a:r>
              <a:rPr lang="tr-TR" b="1" dirty="0" smtClean="0">
                <a:solidFill>
                  <a:srgbClr val="00B050"/>
                </a:solidFill>
              </a:rPr>
              <a:t>Mekruhları</a:t>
            </a:r>
          </a:p>
          <a:p>
            <a:pPr>
              <a:lnSpc>
                <a:spcPct val="120000"/>
              </a:lnSpc>
              <a:spcBef>
                <a:spcPts val="600"/>
              </a:spcBef>
            </a:pPr>
            <a:r>
              <a:rPr lang="tr-TR" dirty="0" smtClean="0"/>
              <a:t>Büyük </a:t>
            </a:r>
            <a:r>
              <a:rPr lang="tr-TR" dirty="0"/>
              <a:t>bir taşı parçalayarak </a:t>
            </a:r>
            <a:r>
              <a:rPr lang="tr-TR" dirty="0" smtClean="0"/>
              <a:t>atmak.</a:t>
            </a:r>
          </a:p>
          <a:p>
            <a:pPr>
              <a:lnSpc>
                <a:spcPct val="120000"/>
              </a:lnSpc>
              <a:spcBef>
                <a:spcPts val="600"/>
              </a:spcBef>
            </a:pPr>
            <a:r>
              <a:rPr lang="tr-TR" dirty="0" smtClean="0"/>
              <a:t>Temiz </a:t>
            </a:r>
            <a:r>
              <a:rPr lang="tr-TR" dirty="0"/>
              <a:t>olmayan taşları </a:t>
            </a:r>
            <a:r>
              <a:rPr lang="tr-TR" dirty="0" smtClean="0"/>
              <a:t>atmak.</a:t>
            </a:r>
          </a:p>
          <a:p>
            <a:pPr>
              <a:lnSpc>
                <a:spcPct val="120000"/>
              </a:lnSpc>
              <a:spcBef>
                <a:spcPts val="600"/>
              </a:spcBef>
            </a:pPr>
            <a:r>
              <a:rPr lang="tr-TR" dirty="0" smtClean="0"/>
              <a:t>Cemre </a:t>
            </a:r>
            <a:r>
              <a:rPr lang="tr-TR" dirty="0" err="1"/>
              <a:t>mahalinde</a:t>
            </a:r>
            <a:r>
              <a:rPr lang="tr-TR" dirty="0"/>
              <a:t> biriken taşlardan </a:t>
            </a:r>
            <a:r>
              <a:rPr lang="tr-TR" dirty="0" smtClean="0"/>
              <a:t>atmak.</a:t>
            </a:r>
          </a:p>
          <a:p>
            <a:pPr>
              <a:lnSpc>
                <a:spcPct val="120000"/>
              </a:lnSpc>
              <a:spcBef>
                <a:spcPts val="600"/>
              </a:spcBef>
            </a:pPr>
            <a:r>
              <a:rPr lang="tr-TR" dirty="0" smtClean="0"/>
              <a:t>Taş </a:t>
            </a:r>
            <a:r>
              <a:rPr lang="tr-TR" dirty="0"/>
              <a:t>atarken cemreler arasında sıraya </a:t>
            </a:r>
            <a:r>
              <a:rPr lang="tr-TR" dirty="0" smtClean="0"/>
              <a:t>uymamak.</a:t>
            </a:r>
          </a:p>
        </p:txBody>
      </p:sp>
    </p:spTree>
    <p:extLst>
      <p:ext uri="{BB962C8B-B14F-4D97-AF65-F5344CB8AC3E}">
        <p14:creationId xmlns:p14="http://schemas.microsoft.com/office/powerpoint/2010/main" val="332887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73740"/>
          </a:xfrm>
        </p:spPr>
        <p:txBody>
          <a:bodyPr/>
          <a:lstStyle/>
          <a:p>
            <a:r>
              <a:rPr lang="tr-TR" b="1" dirty="0">
                <a:solidFill>
                  <a:srgbClr val="00B050"/>
                </a:solidFill>
              </a:rPr>
              <a:t>Bilgi Notu…</a:t>
            </a:r>
            <a:endParaRPr lang="tr-TR" b="1" dirty="0">
              <a:solidFill>
                <a:srgbClr val="C00000"/>
              </a:solidFill>
            </a:endParaRPr>
          </a:p>
        </p:txBody>
      </p:sp>
      <p:sp>
        <p:nvSpPr>
          <p:cNvPr id="3" name="İçerik Yer Tutucusu 2"/>
          <p:cNvSpPr>
            <a:spLocks noGrp="1"/>
          </p:cNvSpPr>
          <p:nvPr>
            <p:ph idx="1"/>
          </p:nvPr>
        </p:nvSpPr>
        <p:spPr>
          <a:xfrm>
            <a:off x="838200" y="1238866"/>
            <a:ext cx="10515600" cy="4938097"/>
          </a:xfrm>
        </p:spPr>
        <p:txBody>
          <a:bodyPr>
            <a:normAutofit/>
          </a:bodyPr>
          <a:lstStyle/>
          <a:p>
            <a:pPr>
              <a:lnSpc>
                <a:spcPct val="120000"/>
              </a:lnSpc>
              <a:spcBef>
                <a:spcPts val="600"/>
              </a:spcBef>
            </a:pPr>
            <a:r>
              <a:rPr lang="tr-TR" b="1" dirty="0">
                <a:solidFill>
                  <a:srgbClr val="00B050"/>
                </a:solidFill>
              </a:rPr>
              <a:t>Şeytan Taşlamada </a:t>
            </a:r>
            <a:r>
              <a:rPr lang="tr-TR" b="1" dirty="0" smtClean="0">
                <a:solidFill>
                  <a:srgbClr val="00B050"/>
                </a:solidFill>
              </a:rPr>
              <a:t>Vekâlet</a:t>
            </a:r>
          </a:p>
          <a:p>
            <a:pPr>
              <a:lnSpc>
                <a:spcPct val="120000"/>
              </a:lnSpc>
              <a:spcBef>
                <a:spcPts val="600"/>
              </a:spcBef>
            </a:pPr>
            <a:r>
              <a:rPr lang="tr-TR" dirty="0" err="1" smtClean="0"/>
              <a:t>Acziyetten</a:t>
            </a:r>
            <a:r>
              <a:rPr lang="tr-TR" dirty="0" smtClean="0"/>
              <a:t> </a:t>
            </a:r>
            <a:r>
              <a:rPr lang="tr-TR" dirty="0"/>
              <a:t>dolayı şeytan taşlamaya muktedir olamayanlar vekâleten başkasına attırabilir. Bu </a:t>
            </a:r>
            <a:r>
              <a:rPr lang="tr-TR" dirty="0" err="1"/>
              <a:t>acziyetin</a:t>
            </a:r>
            <a:r>
              <a:rPr lang="tr-TR" dirty="0"/>
              <a:t> ölçüsü ayakta namaz kılamayacak derece hasta ya da yaşlı </a:t>
            </a:r>
            <a:r>
              <a:rPr lang="tr-TR" dirty="0" smtClean="0"/>
              <a:t>olmaktır.</a:t>
            </a:r>
          </a:p>
          <a:p>
            <a:pPr>
              <a:lnSpc>
                <a:spcPct val="120000"/>
              </a:lnSpc>
              <a:spcBef>
                <a:spcPts val="600"/>
              </a:spcBef>
            </a:pPr>
            <a:r>
              <a:rPr lang="tr-TR" b="1" dirty="0" smtClean="0">
                <a:solidFill>
                  <a:srgbClr val="00B050"/>
                </a:solidFill>
              </a:rPr>
              <a:t>Vaktinde </a:t>
            </a:r>
            <a:r>
              <a:rPr lang="tr-TR" b="1" dirty="0">
                <a:solidFill>
                  <a:srgbClr val="00B050"/>
                </a:solidFill>
              </a:rPr>
              <a:t>Atılmayan Taşların </a:t>
            </a:r>
            <a:r>
              <a:rPr lang="tr-TR" b="1" dirty="0" smtClean="0">
                <a:solidFill>
                  <a:srgbClr val="00B050"/>
                </a:solidFill>
              </a:rPr>
              <a:t>Cezası</a:t>
            </a:r>
          </a:p>
          <a:p>
            <a:pPr>
              <a:lnSpc>
                <a:spcPct val="120000"/>
              </a:lnSpc>
              <a:spcBef>
                <a:spcPts val="600"/>
              </a:spcBef>
            </a:pPr>
            <a:r>
              <a:rPr lang="tr-TR" dirty="0" smtClean="0"/>
              <a:t>Hanefi </a:t>
            </a:r>
            <a:r>
              <a:rPr lang="tr-TR" dirty="0"/>
              <a:t>ve Maliki mezhebine göre vaktinde atılamayan taşlar taşlama süresi içinde dördüncü güne kadar atılsa bile ceza olarak </a:t>
            </a:r>
            <a:r>
              <a:rPr lang="tr-TR" b="1" dirty="0">
                <a:solidFill>
                  <a:srgbClr val="00B050"/>
                </a:solidFill>
              </a:rPr>
              <a:t>dem</a:t>
            </a:r>
            <a:r>
              <a:rPr lang="tr-TR" dirty="0"/>
              <a:t> gerekir. Şafi ve Hanbeli mezhebine göre ceza gerekmez.</a:t>
            </a:r>
          </a:p>
        </p:txBody>
      </p:sp>
    </p:spTree>
    <p:extLst>
      <p:ext uri="{BB962C8B-B14F-4D97-AF65-F5344CB8AC3E}">
        <p14:creationId xmlns:p14="http://schemas.microsoft.com/office/powerpoint/2010/main" val="355954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Dem Nedir?</a:t>
            </a:r>
            <a:endParaRPr lang="tr-TR" b="1" dirty="0">
              <a:solidFill>
                <a:srgbClr val="00B050"/>
              </a:solidFill>
            </a:endParaRPr>
          </a:p>
        </p:txBody>
      </p:sp>
      <p:sp>
        <p:nvSpPr>
          <p:cNvPr id="3" name="İçerik Yer Tutucusu 2"/>
          <p:cNvSpPr>
            <a:spLocks noGrp="1"/>
          </p:cNvSpPr>
          <p:nvPr>
            <p:ph idx="1"/>
          </p:nvPr>
        </p:nvSpPr>
        <p:spPr>
          <a:xfrm>
            <a:off x="838200" y="1386348"/>
            <a:ext cx="10515600" cy="4532671"/>
          </a:xfrm>
        </p:spPr>
        <p:txBody>
          <a:bodyPr/>
          <a:lstStyle/>
          <a:p>
            <a:pPr>
              <a:lnSpc>
                <a:spcPct val="150000"/>
              </a:lnSpc>
              <a:spcBef>
                <a:spcPts val="600"/>
              </a:spcBef>
            </a:pPr>
            <a:r>
              <a:rPr lang="tr-TR" dirty="0"/>
              <a:t>Sözlükte kan anlamına gelen </a:t>
            </a:r>
            <a:r>
              <a:rPr lang="tr-TR" dirty="0">
                <a:solidFill>
                  <a:srgbClr val="00B050"/>
                </a:solidFill>
              </a:rPr>
              <a:t>“</a:t>
            </a:r>
            <a:r>
              <a:rPr lang="tr-TR" b="1" dirty="0">
                <a:solidFill>
                  <a:srgbClr val="00B050"/>
                </a:solidFill>
              </a:rPr>
              <a:t>dem</a:t>
            </a:r>
            <a:r>
              <a:rPr lang="tr-TR" dirty="0">
                <a:solidFill>
                  <a:srgbClr val="00B050"/>
                </a:solidFill>
              </a:rPr>
              <a:t>” </a:t>
            </a:r>
            <a:r>
              <a:rPr lang="tr-TR" dirty="0"/>
              <a:t>bir hac terimi ola­rak, hac ve umre esnasında ibadet maksadıyla veya bir va­cibin terki, geciktirilmesi ya da bir ihram yasağının ihlal edilmesi sonucu ceza olarak koyun veya keçi kesilmesi an­lamına gelir.</a:t>
            </a:r>
          </a:p>
        </p:txBody>
      </p:sp>
    </p:spTree>
    <p:extLst>
      <p:ext uri="{BB962C8B-B14F-4D97-AF65-F5344CB8AC3E}">
        <p14:creationId xmlns:p14="http://schemas.microsoft.com/office/powerpoint/2010/main" val="526723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0049"/>
          </a:xfrm>
        </p:spPr>
        <p:txBody>
          <a:bodyPr/>
          <a:lstStyle/>
          <a:p>
            <a:r>
              <a:rPr lang="tr-TR" b="1" dirty="0">
                <a:solidFill>
                  <a:srgbClr val="C00000"/>
                </a:solidFill>
              </a:rPr>
              <a:t>Haccın Vacipleri</a:t>
            </a:r>
          </a:p>
        </p:txBody>
      </p:sp>
      <p:sp>
        <p:nvSpPr>
          <p:cNvPr id="3" name="İçerik Yer Tutucusu 2"/>
          <p:cNvSpPr>
            <a:spLocks noGrp="1"/>
          </p:cNvSpPr>
          <p:nvPr>
            <p:ph idx="1"/>
          </p:nvPr>
        </p:nvSpPr>
        <p:spPr/>
        <p:txBody>
          <a:bodyPr>
            <a:normAutofit/>
          </a:bodyPr>
          <a:lstStyle/>
          <a:p>
            <a:pPr>
              <a:lnSpc>
                <a:spcPct val="130000"/>
              </a:lnSpc>
              <a:spcBef>
                <a:spcPts val="600"/>
              </a:spcBef>
            </a:pPr>
            <a:r>
              <a:rPr lang="tr-TR" b="1" dirty="0">
                <a:solidFill>
                  <a:srgbClr val="00B050"/>
                </a:solidFill>
              </a:rPr>
              <a:t>4. Saçları Tıraş Etmek ya da </a:t>
            </a:r>
            <a:r>
              <a:rPr lang="tr-TR" b="1" dirty="0" smtClean="0">
                <a:solidFill>
                  <a:srgbClr val="00B050"/>
                </a:solidFill>
              </a:rPr>
              <a:t>Kısaltmak</a:t>
            </a:r>
          </a:p>
          <a:p>
            <a:pPr>
              <a:lnSpc>
                <a:spcPct val="130000"/>
              </a:lnSpc>
              <a:spcBef>
                <a:spcPts val="600"/>
              </a:spcBef>
            </a:pPr>
            <a:r>
              <a:rPr lang="tr-TR" b="1" dirty="0" smtClean="0">
                <a:solidFill>
                  <a:srgbClr val="00B050"/>
                </a:solidFill>
              </a:rPr>
              <a:t>Halk: </a:t>
            </a:r>
            <a:r>
              <a:rPr lang="tr-TR" dirty="0" smtClean="0"/>
              <a:t>Saçların </a:t>
            </a:r>
            <a:r>
              <a:rPr lang="tr-TR" dirty="0"/>
              <a:t>kökünden tıraş edilmesi </a:t>
            </a:r>
            <a:r>
              <a:rPr lang="tr-TR" dirty="0" smtClean="0"/>
              <a:t>demektir.</a:t>
            </a:r>
          </a:p>
          <a:p>
            <a:pPr>
              <a:lnSpc>
                <a:spcPct val="130000"/>
              </a:lnSpc>
              <a:spcBef>
                <a:spcPts val="600"/>
              </a:spcBef>
            </a:pPr>
            <a:r>
              <a:rPr lang="tr-TR" b="1" dirty="0" smtClean="0">
                <a:solidFill>
                  <a:srgbClr val="00B050"/>
                </a:solidFill>
              </a:rPr>
              <a:t>Taksir</a:t>
            </a:r>
            <a:r>
              <a:rPr lang="tr-TR" b="1" dirty="0">
                <a:solidFill>
                  <a:srgbClr val="00B050"/>
                </a:solidFill>
              </a:rPr>
              <a:t>: </a:t>
            </a:r>
            <a:r>
              <a:rPr lang="tr-TR" dirty="0"/>
              <a:t>Saçların sadece uçlarından alınarak kısaltılması demektir. </a:t>
            </a:r>
            <a:r>
              <a:rPr lang="tr-TR" b="1" dirty="0">
                <a:solidFill>
                  <a:srgbClr val="00B050"/>
                </a:solidFill>
              </a:rPr>
              <a:t>Zamanı ve Yeri: </a:t>
            </a:r>
            <a:r>
              <a:rPr lang="tr-TR" dirty="0"/>
              <a:t>Hanefi ve Maliki mezhebine göre bayramın üçüncü günü güneş batıncaya kadar yapılması vaciptir. Geciktirilmesi halinde dem cezası gerekir. Hanefi ve Maliki mezhebine göre tıraş olunacak yer Harem Bölgesidir. </a:t>
            </a:r>
            <a:endParaRPr lang="tr-TR" dirty="0" smtClean="0"/>
          </a:p>
        </p:txBody>
      </p:sp>
    </p:spTree>
    <p:extLst>
      <p:ext uri="{BB962C8B-B14F-4D97-AF65-F5344CB8AC3E}">
        <p14:creationId xmlns:p14="http://schemas.microsoft.com/office/powerpoint/2010/main" val="2164817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a:solidFill>
                  <a:srgbClr val="C00000"/>
                </a:solidFill>
              </a:rPr>
              <a:t>Haccın Vacipleri</a:t>
            </a:r>
            <a:endParaRPr lang="tr-TR" b="1" dirty="0">
              <a:solidFill>
                <a:srgbClr val="00B050"/>
              </a:solidFill>
            </a:endParaRPr>
          </a:p>
        </p:txBody>
      </p:sp>
      <p:sp>
        <p:nvSpPr>
          <p:cNvPr id="3" name="İçerik Yer Tutucusu 2"/>
          <p:cNvSpPr>
            <a:spLocks noGrp="1"/>
          </p:cNvSpPr>
          <p:nvPr>
            <p:ph idx="1"/>
          </p:nvPr>
        </p:nvSpPr>
        <p:spPr>
          <a:xfrm>
            <a:off x="838200" y="1435510"/>
            <a:ext cx="10515600" cy="4741453"/>
          </a:xfrm>
        </p:spPr>
        <p:txBody>
          <a:bodyPr>
            <a:normAutofit fontScale="92500" lnSpcReduction="10000"/>
          </a:bodyPr>
          <a:lstStyle/>
          <a:p>
            <a:pPr>
              <a:lnSpc>
                <a:spcPct val="130000"/>
              </a:lnSpc>
              <a:spcBef>
                <a:spcPts val="600"/>
              </a:spcBef>
            </a:pPr>
            <a:r>
              <a:rPr lang="tr-TR" dirty="0"/>
              <a:t>Harem bölgesinin içerisinde olmak da vaciptir, aksi takdirde dem cezası </a:t>
            </a:r>
            <a:r>
              <a:rPr lang="tr-TR" dirty="0" smtClean="0"/>
              <a:t>gerekmektedir.</a:t>
            </a:r>
          </a:p>
          <a:p>
            <a:pPr>
              <a:lnSpc>
                <a:spcPct val="130000"/>
              </a:lnSpc>
              <a:spcBef>
                <a:spcPts val="600"/>
              </a:spcBef>
            </a:pPr>
            <a:r>
              <a:rPr lang="tr-TR" b="1" dirty="0" smtClean="0">
                <a:solidFill>
                  <a:srgbClr val="00B050"/>
                </a:solidFill>
              </a:rPr>
              <a:t>Tıraş </a:t>
            </a:r>
            <a:r>
              <a:rPr lang="tr-TR" b="1" dirty="0">
                <a:solidFill>
                  <a:srgbClr val="00B050"/>
                </a:solidFill>
              </a:rPr>
              <a:t>Edilecek Saçın Miktarı: </a:t>
            </a:r>
            <a:r>
              <a:rPr lang="tr-TR" dirty="0"/>
              <a:t>Hanefilere göre en az dörtte biri (1/4)’ü Şafilere göre üç tel saç bile yeterlidir. Hanbeli ve Malikilere göre ise tamamı </a:t>
            </a:r>
            <a:r>
              <a:rPr lang="tr-TR" dirty="0" smtClean="0"/>
              <a:t>vaciptir.</a:t>
            </a:r>
          </a:p>
          <a:p>
            <a:pPr>
              <a:lnSpc>
                <a:spcPct val="130000"/>
              </a:lnSpc>
              <a:spcBef>
                <a:spcPts val="600"/>
              </a:spcBef>
            </a:pPr>
            <a:r>
              <a:rPr lang="tr-TR" dirty="0" smtClean="0"/>
              <a:t>Tüm </a:t>
            </a:r>
            <a:r>
              <a:rPr lang="tr-TR" dirty="0"/>
              <a:t>mezheplere göre başın tıraş edilecek miktarı ile </a:t>
            </a:r>
            <a:r>
              <a:rPr lang="tr-TR" dirty="0" smtClean="0"/>
              <a:t>abdestte mesh edilmesi </a:t>
            </a:r>
            <a:r>
              <a:rPr lang="tr-TR" dirty="0"/>
              <a:t>gereken miktar </a:t>
            </a:r>
            <a:r>
              <a:rPr lang="tr-TR" dirty="0" smtClean="0"/>
              <a:t>aynıdır.</a:t>
            </a:r>
          </a:p>
          <a:p>
            <a:pPr>
              <a:lnSpc>
                <a:spcPct val="130000"/>
              </a:lnSpc>
              <a:spcBef>
                <a:spcPts val="600"/>
              </a:spcBef>
            </a:pPr>
            <a:r>
              <a:rPr lang="tr-TR" dirty="0" smtClean="0"/>
              <a:t>Kadınların </a:t>
            </a:r>
            <a:r>
              <a:rPr lang="tr-TR" dirty="0"/>
              <a:t>halk yapması </a:t>
            </a:r>
            <a:r>
              <a:rPr lang="tr-TR" dirty="0" smtClean="0"/>
              <a:t>mekruhtur. Bu yüzden onların taksir </a:t>
            </a:r>
            <a:r>
              <a:rPr lang="tr-TR" dirty="0"/>
              <a:t>yapmaları gerekmektedir.</a:t>
            </a:r>
          </a:p>
          <a:p>
            <a:pPr>
              <a:lnSpc>
                <a:spcPct val="130000"/>
              </a:lnSpc>
              <a:spcBef>
                <a:spcPts val="600"/>
              </a:spcBef>
            </a:pPr>
            <a:endParaRPr lang="tr-TR" dirty="0"/>
          </a:p>
        </p:txBody>
      </p:sp>
    </p:spTree>
    <p:extLst>
      <p:ext uri="{BB962C8B-B14F-4D97-AF65-F5344CB8AC3E}">
        <p14:creationId xmlns:p14="http://schemas.microsoft.com/office/powerpoint/2010/main" val="324244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4:</a:t>
            </a:r>
          </a:p>
          <a:p>
            <a:r>
              <a:rPr lang="tr-TR" sz="4400" b="1" dirty="0" smtClean="0">
                <a:solidFill>
                  <a:srgbClr val="C00000"/>
                </a:solidFill>
                <a:latin typeface="Adobe Caslon Pro" panose="0205050205050A020403" pitchFamily="18" charset="-94"/>
                <a:ea typeface="Adobe Myungjo Std M" panose="02020600000000000000" pitchFamily="18" charset="-128"/>
              </a:rPr>
              <a:t>İBADET ESASLARI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29610"/>
          </a:xfrm>
        </p:spPr>
        <p:txBody>
          <a:bodyPr>
            <a:normAutofit fontScale="90000"/>
          </a:bodyPr>
          <a:lstStyle/>
          <a:p>
            <a:r>
              <a:rPr lang="tr-TR" b="1" dirty="0">
                <a:solidFill>
                  <a:srgbClr val="C00000"/>
                </a:solidFill>
              </a:rPr>
              <a:t>Haccın Vacipleri</a:t>
            </a:r>
          </a:p>
        </p:txBody>
      </p:sp>
      <p:sp>
        <p:nvSpPr>
          <p:cNvPr id="3" name="İçerik Yer Tutucusu 2"/>
          <p:cNvSpPr>
            <a:spLocks noGrp="1"/>
          </p:cNvSpPr>
          <p:nvPr>
            <p:ph idx="1"/>
          </p:nvPr>
        </p:nvSpPr>
        <p:spPr>
          <a:xfrm>
            <a:off x="838200" y="1091381"/>
            <a:ext cx="10515600" cy="5437238"/>
          </a:xfrm>
        </p:spPr>
        <p:txBody>
          <a:bodyPr>
            <a:normAutofit/>
          </a:bodyPr>
          <a:lstStyle/>
          <a:p>
            <a:pPr>
              <a:lnSpc>
                <a:spcPct val="150000"/>
              </a:lnSpc>
            </a:pPr>
            <a:r>
              <a:rPr lang="tr-TR" b="1" dirty="0">
                <a:solidFill>
                  <a:srgbClr val="00B050"/>
                </a:solidFill>
              </a:rPr>
              <a:t>5. Veda </a:t>
            </a:r>
            <a:r>
              <a:rPr lang="tr-TR" b="1" dirty="0" smtClean="0">
                <a:solidFill>
                  <a:srgbClr val="00B050"/>
                </a:solidFill>
              </a:rPr>
              <a:t>Tavafı</a:t>
            </a:r>
          </a:p>
          <a:p>
            <a:pPr>
              <a:lnSpc>
                <a:spcPct val="150000"/>
              </a:lnSpc>
            </a:pPr>
            <a:r>
              <a:rPr lang="tr-TR" dirty="0" smtClean="0"/>
              <a:t>Mekkeli </a:t>
            </a:r>
            <a:r>
              <a:rPr lang="tr-TR" dirty="0"/>
              <a:t>olmayan </a:t>
            </a:r>
            <a:r>
              <a:rPr lang="tr-TR" b="1" dirty="0" smtClean="0">
                <a:solidFill>
                  <a:srgbClr val="00B050"/>
                </a:solidFill>
              </a:rPr>
              <a:t>afakilerin</a:t>
            </a:r>
            <a:r>
              <a:rPr lang="tr-TR" dirty="0" smtClean="0"/>
              <a:t> </a:t>
            </a:r>
            <a:r>
              <a:rPr lang="tr-TR" dirty="0"/>
              <a:t>Mekke şehrinden ayrılmadan önce yapmaları gereken son </a:t>
            </a:r>
            <a:r>
              <a:rPr lang="tr-TR" dirty="0" smtClean="0"/>
              <a:t>tavaftır. </a:t>
            </a:r>
            <a:r>
              <a:rPr lang="tr-TR" dirty="0"/>
              <a:t>B</a:t>
            </a:r>
            <a:r>
              <a:rPr lang="tr-TR" dirty="0" smtClean="0"/>
              <a:t>una </a:t>
            </a:r>
            <a:r>
              <a:rPr lang="tr-TR" b="1" dirty="0" err="1">
                <a:solidFill>
                  <a:srgbClr val="00B050"/>
                </a:solidFill>
              </a:rPr>
              <a:t>sader</a:t>
            </a:r>
            <a:r>
              <a:rPr lang="tr-TR" dirty="0"/>
              <a:t> tavafı da denilmektedir.</a:t>
            </a:r>
            <a:endParaRPr lang="tr-TR" b="1" dirty="0">
              <a:solidFill>
                <a:srgbClr val="00B050"/>
              </a:solidFill>
            </a:endParaRPr>
          </a:p>
        </p:txBody>
      </p:sp>
    </p:spTree>
    <p:extLst>
      <p:ext uri="{BB962C8B-B14F-4D97-AF65-F5344CB8AC3E}">
        <p14:creationId xmlns:p14="http://schemas.microsoft.com/office/powerpoint/2010/main" val="297488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60785"/>
          </a:xfrm>
        </p:spPr>
        <p:txBody>
          <a:bodyPr>
            <a:normAutofit fontScale="90000"/>
          </a:bodyPr>
          <a:lstStyle/>
          <a:p>
            <a:r>
              <a:rPr lang="tr-TR" b="1" dirty="0">
                <a:solidFill>
                  <a:srgbClr val="C00000"/>
                </a:solidFill>
              </a:rPr>
              <a:t>Haccın Vacipleri</a:t>
            </a:r>
            <a:endParaRPr lang="tr-TR" b="1" dirty="0">
              <a:solidFill>
                <a:srgbClr val="00B050"/>
              </a:solidFill>
            </a:endParaRPr>
          </a:p>
        </p:txBody>
      </p:sp>
      <p:sp>
        <p:nvSpPr>
          <p:cNvPr id="3" name="İçerik Yer Tutucusu 2"/>
          <p:cNvSpPr>
            <a:spLocks noGrp="1"/>
          </p:cNvSpPr>
          <p:nvPr>
            <p:ph idx="1"/>
          </p:nvPr>
        </p:nvSpPr>
        <p:spPr>
          <a:xfrm>
            <a:off x="838200" y="914400"/>
            <a:ext cx="10515600" cy="5262563"/>
          </a:xfrm>
        </p:spPr>
        <p:txBody>
          <a:bodyPr>
            <a:normAutofit/>
          </a:bodyPr>
          <a:lstStyle/>
          <a:p>
            <a:pPr>
              <a:lnSpc>
                <a:spcPct val="130000"/>
              </a:lnSpc>
              <a:spcBef>
                <a:spcPts val="600"/>
              </a:spcBef>
            </a:pPr>
            <a:r>
              <a:rPr lang="tr-TR" b="1" dirty="0" smtClean="0">
                <a:solidFill>
                  <a:srgbClr val="00B050"/>
                </a:solidFill>
              </a:rPr>
              <a:t>Veda Tavafının Vacip </a:t>
            </a:r>
            <a:r>
              <a:rPr lang="tr-TR" b="1" dirty="0">
                <a:solidFill>
                  <a:srgbClr val="00B050"/>
                </a:solidFill>
              </a:rPr>
              <a:t>Olmasının </a:t>
            </a:r>
            <a:r>
              <a:rPr lang="tr-TR" b="1" dirty="0" smtClean="0">
                <a:solidFill>
                  <a:srgbClr val="00B050"/>
                </a:solidFill>
              </a:rPr>
              <a:t>Şartları</a:t>
            </a:r>
          </a:p>
          <a:p>
            <a:pPr>
              <a:lnSpc>
                <a:spcPct val="130000"/>
              </a:lnSpc>
              <a:spcBef>
                <a:spcPts val="600"/>
              </a:spcBef>
            </a:pPr>
            <a:r>
              <a:rPr lang="tr-TR" dirty="0" smtClean="0"/>
              <a:t>Haccetmiş olmak.</a:t>
            </a:r>
          </a:p>
          <a:p>
            <a:pPr>
              <a:lnSpc>
                <a:spcPct val="130000"/>
              </a:lnSpc>
              <a:spcBef>
                <a:spcPts val="600"/>
              </a:spcBef>
            </a:pPr>
            <a:r>
              <a:rPr lang="tr-TR" dirty="0" smtClean="0"/>
              <a:t>Afaki olmak.</a:t>
            </a:r>
          </a:p>
          <a:p>
            <a:pPr>
              <a:lnSpc>
                <a:spcPct val="130000"/>
              </a:lnSpc>
              <a:spcBef>
                <a:spcPts val="600"/>
              </a:spcBef>
            </a:pPr>
            <a:r>
              <a:rPr lang="tr-TR" dirty="0" smtClean="0"/>
              <a:t>Kadınların </a:t>
            </a:r>
            <a:r>
              <a:rPr lang="tr-TR" dirty="0"/>
              <a:t>özel hallerinde olmamaları gerekmektedir. (Veda tavafı yapmadan özel hali gelen kadınların üzerinden veda tavafı düşer.)</a:t>
            </a:r>
            <a:endParaRPr lang="tr-TR" b="1" dirty="0" smtClean="0">
              <a:solidFill>
                <a:srgbClr val="00B050"/>
              </a:solidFill>
            </a:endParaRPr>
          </a:p>
        </p:txBody>
      </p:sp>
    </p:spTree>
    <p:extLst>
      <p:ext uri="{BB962C8B-B14F-4D97-AF65-F5344CB8AC3E}">
        <p14:creationId xmlns:p14="http://schemas.microsoft.com/office/powerpoint/2010/main" val="568242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42565"/>
          </a:xfrm>
        </p:spPr>
        <p:txBody>
          <a:bodyPr/>
          <a:lstStyle/>
          <a:p>
            <a:r>
              <a:rPr lang="tr-TR" b="1" dirty="0">
                <a:solidFill>
                  <a:srgbClr val="C00000"/>
                </a:solidFill>
              </a:rPr>
              <a:t>Haccın Vacipleri</a:t>
            </a:r>
          </a:p>
        </p:txBody>
      </p:sp>
      <p:sp>
        <p:nvSpPr>
          <p:cNvPr id="3" name="İçerik Yer Tutucusu 2"/>
          <p:cNvSpPr>
            <a:spLocks noGrp="1"/>
          </p:cNvSpPr>
          <p:nvPr>
            <p:ph idx="1"/>
          </p:nvPr>
        </p:nvSpPr>
        <p:spPr/>
        <p:txBody>
          <a:bodyPr/>
          <a:lstStyle/>
          <a:p>
            <a:r>
              <a:rPr lang="tr-TR" b="1" dirty="0">
                <a:solidFill>
                  <a:srgbClr val="00B050"/>
                </a:solidFill>
              </a:rPr>
              <a:t>Vakti ve Sıhhat </a:t>
            </a:r>
            <a:r>
              <a:rPr lang="tr-TR" b="1" dirty="0" smtClean="0">
                <a:solidFill>
                  <a:srgbClr val="00B050"/>
                </a:solidFill>
              </a:rPr>
              <a:t>Şartları</a:t>
            </a:r>
          </a:p>
          <a:p>
            <a:r>
              <a:rPr lang="tr-TR" dirty="0" smtClean="0"/>
              <a:t>Mekke’den </a:t>
            </a:r>
            <a:r>
              <a:rPr lang="tr-TR" dirty="0"/>
              <a:t>ayrılıp </a:t>
            </a:r>
            <a:r>
              <a:rPr lang="tr-TR" dirty="0" err="1"/>
              <a:t>mikat</a:t>
            </a:r>
            <a:r>
              <a:rPr lang="tr-TR" dirty="0"/>
              <a:t> sınırlarını aşmadıkça vakit çıkmaz. Arafat’tan sonra yapılan ilk tavaf ziyaret </a:t>
            </a:r>
            <a:r>
              <a:rPr lang="tr-TR" dirty="0" smtClean="0"/>
              <a:t>tavafıdır.</a:t>
            </a:r>
          </a:p>
          <a:p>
            <a:r>
              <a:rPr lang="tr-TR" dirty="0" smtClean="0"/>
              <a:t>Ziyaret </a:t>
            </a:r>
            <a:r>
              <a:rPr lang="tr-TR" dirty="0"/>
              <a:t>tavafından sonra yapılan </a:t>
            </a:r>
            <a:r>
              <a:rPr lang="tr-TR" dirty="0" smtClean="0"/>
              <a:t>tavaflar da </a:t>
            </a:r>
            <a:r>
              <a:rPr lang="tr-TR" dirty="0"/>
              <a:t>veda tavafı olabilir. En </a:t>
            </a:r>
            <a:r>
              <a:rPr lang="tr-TR" dirty="0" smtClean="0"/>
              <a:t>son yapılacak </a:t>
            </a:r>
            <a:r>
              <a:rPr lang="tr-TR" dirty="0"/>
              <a:t>olan da veda tavafı sayılmaktadır.</a:t>
            </a:r>
          </a:p>
        </p:txBody>
      </p:sp>
    </p:spTree>
    <p:extLst>
      <p:ext uri="{BB962C8B-B14F-4D97-AF65-F5344CB8AC3E}">
        <p14:creationId xmlns:p14="http://schemas.microsoft.com/office/powerpoint/2010/main" val="473420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Haccın Sünnetleri</a:t>
            </a:r>
            <a:endParaRPr lang="tr-TR" b="1" dirty="0">
              <a:solidFill>
                <a:srgbClr val="C00000"/>
              </a:solidFill>
            </a:endParaRPr>
          </a:p>
        </p:txBody>
      </p:sp>
      <p:sp>
        <p:nvSpPr>
          <p:cNvPr id="3" name="İçerik Yer Tutucusu 2"/>
          <p:cNvSpPr>
            <a:spLocks noGrp="1"/>
          </p:cNvSpPr>
          <p:nvPr>
            <p:ph idx="1"/>
          </p:nvPr>
        </p:nvSpPr>
        <p:spPr>
          <a:xfrm>
            <a:off x="838200" y="1307690"/>
            <a:ext cx="10515600" cy="4869273"/>
          </a:xfrm>
        </p:spPr>
        <p:txBody>
          <a:bodyPr>
            <a:normAutofit/>
          </a:bodyPr>
          <a:lstStyle/>
          <a:p>
            <a:pPr>
              <a:lnSpc>
                <a:spcPct val="150000"/>
              </a:lnSpc>
              <a:spcBef>
                <a:spcPts val="600"/>
              </a:spcBef>
            </a:pPr>
            <a:r>
              <a:rPr lang="tr-TR" b="1" dirty="0">
                <a:solidFill>
                  <a:srgbClr val="00B050"/>
                </a:solidFill>
              </a:rPr>
              <a:t>1. Kudüm Tavafı: </a:t>
            </a:r>
            <a:r>
              <a:rPr lang="tr-TR" dirty="0"/>
              <a:t>Kudüm geliş ve varış demektir. İfrat ya da kıran haccı yapan </a:t>
            </a:r>
            <a:r>
              <a:rPr lang="tr-TR" dirty="0" err="1"/>
              <a:t>âfakiler</a:t>
            </a:r>
            <a:r>
              <a:rPr lang="tr-TR" dirty="0"/>
              <a:t> için </a:t>
            </a:r>
            <a:r>
              <a:rPr lang="tr-TR" dirty="0" smtClean="0"/>
              <a:t>sünnettir.</a:t>
            </a:r>
          </a:p>
          <a:p>
            <a:pPr>
              <a:lnSpc>
                <a:spcPct val="150000"/>
              </a:lnSpc>
              <a:spcBef>
                <a:spcPts val="600"/>
              </a:spcBef>
            </a:pPr>
            <a:r>
              <a:rPr lang="tr-TR" b="1" dirty="0" smtClean="0">
                <a:solidFill>
                  <a:srgbClr val="00B050"/>
                </a:solidFill>
              </a:rPr>
              <a:t>2</a:t>
            </a:r>
            <a:r>
              <a:rPr lang="tr-TR" b="1" dirty="0">
                <a:solidFill>
                  <a:srgbClr val="00B050"/>
                </a:solidFill>
              </a:rPr>
              <a:t>. Arife gecesini Mina’da </a:t>
            </a:r>
            <a:r>
              <a:rPr lang="tr-TR" b="1" dirty="0" smtClean="0">
                <a:solidFill>
                  <a:srgbClr val="00B050"/>
                </a:solidFill>
              </a:rPr>
              <a:t>geçirmek.</a:t>
            </a:r>
          </a:p>
          <a:p>
            <a:pPr>
              <a:lnSpc>
                <a:spcPct val="150000"/>
              </a:lnSpc>
              <a:spcBef>
                <a:spcPts val="600"/>
              </a:spcBef>
            </a:pPr>
            <a:r>
              <a:rPr lang="tr-TR" b="1" dirty="0" smtClean="0">
                <a:solidFill>
                  <a:srgbClr val="00B050"/>
                </a:solidFill>
              </a:rPr>
              <a:t>3</a:t>
            </a:r>
            <a:r>
              <a:rPr lang="tr-TR" b="1" dirty="0">
                <a:solidFill>
                  <a:srgbClr val="00B050"/>
                </a:solidFill>
              </a:rPr>
              <a:t>. Bayram gecesini </a:t>
            </a:r>
            <a:r>
              <a:rPr lang="tr-TR" b="1" dirty="0" err="1">
                <a:solidFill>
                  <a:srgbClr val="00B050"/>
                </a:solidFill>
              </a:rPr>
              <a:t>Müzdelife’de</a:t>
            </a:r>
            <a:r>
              <a:rPr lang="tr-TR" b="1" dirty="0">
                <a:solidFill>
                  <a:srgbClr val="00B050"/>
                </a:solidFill>
              </a:rPr>
              <a:t> </a:t>
            </a:r>
            <a:r>
              <a:rPr lang="tr-TR" b="1" dirty="0" smtClean="0">
                <a:solidFill>
                  <a:srgbClr val="00B050"/>
                </a:solidFill>
              </a:rPr>
              <a:t>geçirmek.</a:t>
            </a:r>
          </a:p>
          <a:p>
            <a:pPr>
              <a:lnSpc>
                <a:spcPct val="150000"/>
              </a:lnSpc>
              <a:spcBef>
                <a:spcPts val="600"/>
              </a:spcBef>
            </a:pPr>
            <a:r>
              <a:rPr lang="tr-TR" dirty="0" smtClean="0"/>
              <a:t>4</a:t>
            </a:r>
            <a:r>
              <a:rPr lang="tr-TR" dirty="0"/>
              <a:t>. </a:t>
            </a:r>
            <a:r>
              <a:rPr lang="tr-TR" b="1" dirty="0">
                <a:solidFill>
                  <a:srgbClr val="00B050"/>
                </a:solidFill>
              </a:rPr>
              <a:t>Bayram günlerinde Mina’da kalmak. </a:t>
            </a:r>
            <a:r>
              <a:rPr lang="tr-TR" dirty="0"/>
              <a:t>(Diğer üç mezhebe göre vaciptir</a:t>
            </a:r>
            <a:r>
              <a:rPr lang="tr-TR" dirty="0" smtClean="0"/>
              <a:t>.)</a:t>
            </a:r>
          </a:p>
        </p:txBody>
      </p:sp>
    </p:spTree>
    <p:extLst>
      <p:ext uri="{BB962C8B-B14F-4D97-AF65-F5344CB8AC3E}">
        <p14:creationId xmlns:p14="http://schemas.microsoft.com/office/powerpoint/2010/main" val="2627150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Haccın Sünnetleri</a:t>
            </a:r>
            <a:endParaRPr lang="tr-TR" b="1" dirty="0">
              <a:solidFill>
                <a:srgbClr val="C00000"/>
              </a:solidFill>
            </a:endParaRPr>
          </a:p>
        </p:txBody>
      </p:sp>
      <p:sp>
        <p:nvSpPr>
          <p:cNvPr id="3" name="İçerik Yer Tutucusu 2"/>
          <p:cNvSpPr>
            <a:spLocks noGrp="1"/>
          </p:cNvSpPr>
          <p:nvPr>
            <p:ph idx="1"/>
          </p:nvPr>
        </p:nvSpPr>
        <p:spPr>
          <a:xfrm>
            <a:off x="838200" y="1514168"/>
            <a:ext cx="10515600" cy="4662795"/>
          </a:xfrm>
        </p:spPr>
        <p:txBody>
          <a:bodyPr/>
          <a:lstStyle/>
          <a:p>
            <a:pPr>
              <a:lnSpc>
                <a:spcPct val="150000"/>
              </a:lnSpc>
              <a:spcBef>
                <a:spcPts val="600"/>
              </a:spcBef>
            </a:pPr>
            <a:r>
              <a:rPr lang="tr-TR" b="1" dirty="0">
                <a:solidFill>
                  <a:srgbClr val="00B050"/>
                </a:solidFill>
              </a:rPr>
              <a:t>5. </a:t>
            </a:r>
            <a:r>
              <a:rPr lang="tr-TR" b="1" dirty="0" err="1">
                <a:solidFill>
                  <a:srgbClr val="00B050"/>
                </a:solidFill>
              </a:rPr>
              <a:t>Muhasapta</a:t>
            </a:r>
            <a:r>
              <a:rPr lang="tr-TR" b="1" dirty="0">
                <a:solidFill>
                  <a:srgbClr val="00B050"/>
                </a:solidFill>
              </a:rPr>
              <a:t> bir süre dinlenmek. </a:t>
            </a:r>
            <a:r>
              <a:rPr lang="tr-TR" dirty="0"/>
              <a:t>(</a:t>
            </a:r>
            <a:r>
              <a:rPr lang="tr-TR" b="1" dirty="0" err="1">
                <a:solidFill>
                  <a:srgbClr val="00B050"/>
                </a:solidFill>
              </a:rPr>
              <a:t>Tahsip</a:t>
            </a:r>
            <a:r>
              <a:rPr lang="tr-TR" b="1" dirty="0">
                <a:solidFill>
                  <a:srgbClr val="00B050"/>
                </a:solidFill>
              </a:rPr>
              <a:t>: </a:t>
            </a:r>
            <a:r>
              <a:rPr lang="tr-TR" dirty="0"/>
              <a:t>Hac sonunda Mina’dan dönüşte Mekke şehrinin girişinde </a:t>
            </a:r>
            <a:r>
              <a:rPr lang="tr-TR" dirty="0" err="1" smtClean="0"/>
              <a:t>Cennetu’l</a:t>
            </a:r>
            <a:r>
              <a:rPr lang="tr-TR" dirty="0" smtClean="0"/>
              <a:t>-Mualla </a:t>
            </a:r>
            <a:r>
              <a:rPr lang="tr-TR" dirty="0"/>
              <a:t>civarında </a:t>
            </a:r>
            <a:r>
              <a:rPr lang="tr-TR" dirty="0" err="1"/>
              <a:t>Muhassap</a:t>
            </a:r>
            <a:r>
              <a:rPr lang="tr-TR" dirty="0"/>
              <a:t> vadisinde dinlenmek. Bu yere </a:t>
            </a:r>
            <a:r>
              <a:rPr lang="tr-TR" dirty="0" err="1"/>
              <a:t>Ebtah</a:t>
            </a:r>
            <a:r>
              <a:rPr lang="tr-TR" dirty="0"/>
              <a:t>, </a:t>
            </a:r>
            <a:r>
              <a:rPr lang="tr-TR" dirty="0" err="1"/>
              <a:t>Batha</a:t>
            </a:r>
            <a:r>
              <a:rPr lang="tr-TR" dirty="0"/>
              <a:t>, </a:t>
            </a:r>
            <a:r>
              <a:rPr lang="tr-TR" dirty="0" err="1"/>
              <a:t>Hasba</a:t>
            </a:r>
            <a:r>
              <a:rPr lang="tr-TR" dirty="0"/>
              <a:t> da denilmektedir</a:t>
            </a:r>
            <a:r>
              <a:rPr lang="tr-TR" dirty="0" smtClean="0"/>
              <a:t>.)</a:t>
            </a:r>
          </a:p>
          <a:p>
            <a:pPr>
              <a:lnSpc>
                <a:spcPct val="150000"/>
              </a:lnSpc>
              <a:spcBef>
                <a:spcPts val="600"/>
              </a:spcBef>
            </a:pPr>
            <a:r>
              <a:rPr lang="tr-TR" b="1" dirty="0" smtClean="0">
                <a:solidFill>
                  <a:srgbClr val="00B050"/>
                </a:solidFill>
              </a:rPr>
              <a:t>6</a:t>
            </a:r>
            <a:r>
              <a:rPr lang="tr-TR" b="1" dirty="0">
                <a:solidFill>
                  <a:srgbClr val="00B050"/>
                </a:solidFill>
              </a:rPr>
              <a:t>. İhrama girerken tamamen yıkanmak ya da abdest </a:t>
            </a:r>
            <a:r>
              <a:rPr lang="tr-TR" b="1" dirty="0" smtClean="0">
                <a:solidFill>
                  <a:srgbClr val="00B050"/>
                </a:solidFill>
              </a:rPr>
              <a:t>almak.</a:t>
            </a:r>
          </a:p>
          <a:p>
            <a:pPr>
              <a:lnSpc>
                <a:spcPct val="150000"/>
              </a:lnSpc>
              <a:spcBef>
                <a:spcPts val="600"/>
              </a:spcBef>
            </a:pPr>
            <a:r>
              <a:rPr lang="tr-TR" b="1" dirty="0" smtClean="0">
                <a:solidFill>
                  <a:srgbClr val="00B050"/>
                </a:solidFill>
              </a:rPr>
              <a:t>7</a:t>
            </a:r>
            <a:r>
              <a:rPr lang="tr-TR" b="1" dirty="0">
                <a:solidFill>
                  <a:srgbClr val="00B050"/>
                </a:solidFill>
              </a:rPr>
              <a:t>. İki rekât olan ihram </a:t>
            </a:r>
            <a:r>
              <a:rPr lang="tr-TR" b="1" dirty="0" smtClean="0">
                <a:solidFill>
                  <a:srgbClr val="00B050"/>
                </a:solidFill>
              </a:rPr>
              <a:t>namazını </a:t>
            </a:r>
            <a:r>
              <a:rPr lang="tr-TR" b="1" dirty="0">
                <a:solidFill>
                  <a:srgbClr val="00B050"/>
                </a:solidFill>
              </a:rPr>
              <a:t>kılmak.</a:t>
            </a:r>
          </a:p>
        </p:txBody>
      </p:sp>
    </p:spTree>
    <p:extLst>
      <p:ext uri="{BB962C8B-B14F-4D97-AF65-F5344CB8AC3E}">
        <p14:creationId xmlns:p14="http://schemas.microsoft.com/office/powerpoint/2010/main" val="4146765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01559"/>
          </a:xfrm>
        </p:spPr>
        <p:txBody>
          <a:bodyPr/>
          <a:lstStyle/>
          <a:p>
            <a:r>
              <a:rPr lang="tr-TR" b="1" dirty="0" smtClean="0">
                <a:solidFill>
                  <a:srgbClr val="C00000"/>
                </a:solidFill>
              </a:rPr>
              <a:t>Haccın Adapları</a:t>
            </a:r>
            <a:endParaRPr lang="tr-TR" b="1" dirty="0">
              <a:solidFill>
                <a:srgbClr val="C00000"/>
              </a:solidFill>
            </a:endParaRPr>
          </a:p>
        </p:txBody>
      </p:sp>
      <p:sp>
        <p:nvSpPr>
          <p:cNvPr id="3" name="İçerik Yer Tutucusu 2"/>
          <p:cNvSpPr>
            <a:spLocks noGrp="1"/>
          </p:cNvSpPr>
          <p:nvPr>
            <p:ph idx="1"/>
          </p:nvPr>
        </p:nvSpPr>
        <p:spPr>
          <a:xfrm>
            <a:off x="838200" y="1189704"/>
            <a:ext cx="10515600" cy="4987260"/>
          </a:xfrm>
        </p:spPr>
        <p:txBody>
          <a:bodyPr>
            <a:normAutofit lnSpcReduction="10000"/>
          </a:bodyPr>
          <a:lstStyle/>
          <a:p>
            <a:pPr>
              <a:lnSpc>
                <a:spcPct val="120000"/>
              </a:lnSpc>
            </a:pPr>
            <a:r>
              <a:rPr lang="tr-TR" dirty="0"/>
              <a:t>1. Hac helal para ile </a:t>
            </a:r>
            <a:r>
              <a:rPr lang="tr-TR" dirty="0" smtClean="0"/>
              <a:t>yapılmalıdır.</a:t>
            </a:r>
          </a:p>
          <a:p>
            <a:pPr>
              <a:lnSpc>
                <a:spcPct val="120000"/>
              </a:lnSpc>
            </a:pPr>
            <a:r>
              <a:rPr lang="tr-TR" dirty="0" smtClean="0"/>
              <a:t>2</a:t>
            </a:r>
            <a:r>
              <a:rPr lang="tr-TR" dirty="0"/>
              <a:t>. Hacca gitmeden kul hakkı olanlar </a:t>
            </a:r>
            <a:r>
              <a:rPr lang="tr-TR" dirty="0" smtClean="0"/>
              <a:t>helalleşmelidir.</a:t>
            </a:r>
          </a:p>
          <a:p>
            <a:pPr>
              <a:lnSpc>
                <a:spcPct val="120000"/>
              </a:lnSpc>
            </a:pPr>
            <a:r>
              <a:rPr lang="tr-TR" dirty="0" smtClean="0"/>
              <a:t>3</a:t>
            </a:r>
            <a:r>
              <a:rPr lang="tr-TR" dirty="0"/>
              <a:t>. Günahlar için tövbe </a:t>
            </a:r>
            <a:r>
              <a:rPr lang="tr-TR" dirty="0" smtClean="0"/>
              <a:t>edilmelidir.</a:t>
            </a:r>
          </a:p>
          <a:p>
            <a:pPr>
              <a:lnSpc>
                <a:spcPct val="120000"/>
              </a:lnSpc>
            </a:pPr>
            <a:r>
              <a:rPr lang="tr-TR" dirty="0" smtClean="0"/>
              <a:t>4</a:t>
            </a:r>
            <a:r>
              <a:rPr lang="tr-TR" dirty="0"/>
              <a:t>. Namazların kazası </a:t>
            </a:r>
            <a:r>
              <a:rPr lang="tr-TR" dirty="0" smtClean="0"/>
              <a:t>yapılmalıdır.</a:t>
            </a:r>
          </a:p>
          <a:p>
            <a:pPr>
              <a:lnSpc>
                <a:spcPct val="120000"/>
              </a:lnSpc>
            </a:pPr>
            <a:r>
              <a:rPr lang="tr-TR" dirty="0" smtClean="0"/>
              <a:t>5</a:t>
            </a:r>
            <a:r>
              <a:rPr lang="tr-TR" dirty="0"/>
              <a:t>. Yol arkadaşı </a:t>
            </a:r>
            <a:r>
              <a:rPr lang="tr-TR" dirty="0" smtClean="0"/>
              <a:t>edinilmelidir.</a:t>
            </a:r>
          </a:p>
          <a:p>
            <a:pPr>
              <a:lnSpc>
                <a:spcPct val="120000"/>
              </a:lnSpc>
            </a:pPr>
            <a:r>
              <a:rPr lang="tr-TR" dirty="0" smtClean="0"/>
              <a:t>6</a:t>
            </a:r>
            <a:r>
              <a:rPr lang="tr-TR" dirty="0"/>
              <a:t>. Akraba ve dostlar ile </a:t>
            </a:r>
            <a:r>
              <a:rPr lang="tr-TR" dirty="0" smtClean="0"/>
              <a:t>vedalaşmalıdır.</a:t>
            </a:r>
          </a:p>
          <a:p>
            <a:pPr>
              <a:lnSpc>
                <a:spcPct val="120000"/>
              </a:lnSpc>
            </a:pPr>
            <a:r>
              <a:rPr lang="tr-TR" dirty="0" smtClean="0"/>
              <a:t>7</a:t>
            </a:r>
            <a:r>
              <a:rPr lang="tr-TR" dirty="0"/>
              <a:t>. </a:t>
            </a:r>
            <a:r>
              <a:rPr lang="tr-TR" dirty="0" err="1"/>
              <a:t>Cedelleşmekten</a:t>
            </a:r>
            <a:r>
              <a:rPr lang="tr-TR" dirty="0"/>
              <a:t>, boş ve faydasız sözden </a:t>
            </a:r>
            <a:r>
              <a:rPr lang="tr-TR" dirty="0" smtClean="0"/>
              <a:t>kaçınılmalıdır.</a:t>
            </a:r>
          </a:p>
          <a:p>
            <a:pPr>
              <a:lnSpc>
                <a:spcPct val="120000"/>
              </a:lnSpc>
            </a:pPr>
            <a:r>
              <a:rPr lang="tr-TR" dirty="0" smtClean="0"/>
              <a:t>8</a:t>
            </a:r>
            <a:r>
              <a:rPr lang="tr-TR" dirty="0"/>
              <a:t>. Yola çıkarken ve dönüşte iki rekât namaz kılınmalıdır.</a:t>
            </a:r>
          </a:p>
        </p:txBody>
      </p:sp>
    </p:spTree>
    <p:extLst>
      <p:ext uri="{BB962C8B-B14F-4D97-AF65-F5344CB8AC3E}">
        <p14:creationId xmlns:p14="http://schemas.microsoft.com/office/powerpoint/2010/main" val="2083373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70385"/>
          </a:xfrm>
        </p:spPr>
        <p:txBody>
          <a:bodyPr/>
          <a:lstStyle/>
          <a:p>
            <a:r>
              <a:rPr lang="tr-TR" b="1" dirty="0" smtClean="0">
                <a:solidFill>
                  <a:srgbClr val="C00000"/>
                </a:solidFill>
              </a:rPr>
              <a:t>Umre</a:t>
            </a:r>
            <a:endParaRPr lang="tr-TR" b="1" dirty="0">
              <a:solidFill>
                <a:srgbClr val="C00000"/>
              </a:solidFill>
            </a:endParaRPr>
          </a:p>
        </p:txBody>
      </p:sp>
      <p:sp>
        <p:nvSpPr>
          <p:cNvPr id="3" name="İçerik Yer Tutucusu 2"/>
          <p:cNvSpPr>
            <a:spLocks noGrp="1"/>
          </p:cNvSpPr>
          <p:nvPr>
            <p:ph idx="1"/>
          </p:nvPr>
        </p:nvSpPr>
        <p:spPr>
          <a:xfrm>
            <a:off x="838200" y="1297858"/>
            <a:ext cx="10515600" cy="4542503"/>
          </a:xfrm>
        </p:spPr>
        <p:txBody>
          <a:bodyPr>
            <a:normAutofit/>
          </a:bodyPr>
          <a:lstStyle/>
          <a:p>
            <a:pPr>
              <a:lnSpc>
                <a:spcPct val="150000"/>
              </a:lnSpc>
              <a:spcBef>
                <a:spcPts val="600"/>
              </a:spcBef>
            </a:pPr>
            <a:r>
              <a:rPr lang="tr-TR" dirty="0"/>
              <a:t>İhrama girerek tavaf ve </a:t>
            </a:r>
            <a:r>
              <a:rPr lang="tr-TR" dirty="0" err="1"/>
              <a:t>sa’y</a:t>
            </a:r>
            <a:r>
              <a:rPr lang="tr-TR" dirty="0"/>
              <a:t> yaptıktan sonra tıraş olup ihramdan çıkmak demektir. Umre için belirli bir vakit gerekmez. Şafi ve Hanbeli mezheplerine göre farz, Hanefi mezhebine göre ise </a:t>
            </a:r>
            <a:r>
              <a:rPr lang="tr-TR" dirty="0" err="1"/>
              <a:t>müekked</a:t>
            </a:r>
            <a:r>
              <a:rPr lang="tr-TR" dirty="0"/>
              <a:t> sünnettir. </a:t>
            </a:r>
            <a:endParaRPr lang="tr-TR" b="1" dirty="0">
              <a:solidFill>
                <a:srgbClr val="00B050"/>
              </a:solidFill>
            </a:endParaRPr>
          </a:p>
        </p:txBody>
      </p:sp>
    </p:spTree>
    <p:extLst>
      <p:ext uri="{BB962C8B-B14F-4D97-AF65-F5344CB8AC3E}">
        <p14:creationId xmlns:p14="http://schemas.microsoft.com/office/powerpoint/2010/main" val="1685768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19546"/>
          </a:xfrm>
        </p:spPr>
        <p:txBody>
          <a:bodyPr/>
          <a:lstStyle/>
          <a:p>
            <a:r>
              <a:rPr lang="tr-TR" b="1" dirty="0" smtClean="0">
                <a:solidFill>
                  <a:srgbClr val="C00000"/>
                </a:solidFill>
              </a:rPr>
              <a:t>Umre</a:t>
            </a:r>
            <a:endParaRPr lang="tr-TR" dirty="0"/>
          </a:p>
        </p:txBody>
      </p:sp>
      <p:sp>
        <p:nvSpPr>
          <p:cNvPr id="3" name="İçerik Yer Tutucusu 2"/>
          <p:cNvSpPr>
            <a:spLocks noGrp="1"/>
          </p:cNvSpPr>
          <p:nvPr>
            <p:ph idx="1"/>
          </p:nvPr>
        </p:nvSpPr>
        <p:spPr>
          <a:xfrm>
            <a:off x="838200" y="1484672"/>
            <a:ext cx="10515600" cy="4692291"/>
          </a:xfrm>
        </p:spPr>
        <p:txBody>
          <a:bodyPr>
            <a:normAutofit/>
          </a:bodyPr>
          <a:lstStyle/>
          <a:p>
            <a:pPr>
              <a:lnSpc>
                <a:spcPct val="150000"/>
              </a:lnSpc>
              <a:spcBef>
                <a:spcPts val="600"/>
              </a:spcBef>
            </a:pPr>
            <a:r>
              <a:rPr lang="tr-TR" dirty="0"/>
              <a:t>Umre yapmak için niyetlenen kimse </a:t>
            </a:r>
            <a:r>
              <a:rPr lang="tr-TR" dirty="0" err="1"/>
              <a:t>mikat</a:t>
            </a:r>
            <a:r>
              <a:rPr lang="tr-TR" dirty="0"/>
              <a:t> sınırlarına girmeden </a:t>
            </a:r>
            <a:r>
              <a:rPr lang="tr-TR" dirty="0" err="1"/>
              <a:t>telbiye</a:t>
            </a:r>
            <a:r>
              <a:rPr lang="tr-TR" dirty="0"/>
              <a:t> getirerek ihrama </a:t>
            </a:r>
            <a:r>
              <a:rPr lang="tr-TR" dirty="0" smtClean="0"/>
              <a:t>girer. </a:t>
            </a:r>
            <a:r>
              <a:rPr lang="tr-TR" dirty="0"/>
              <a:t>Mekke şehrine </a:t>
            </a:r>
            <a:r>
              <a:rPr lang="tr-TR" dirty="0" smtClean="0"/>
              <a:t>varınca </a:t>
            </a:r>
            <a:r>
              <a:rPr lang="tr-TR" dirty="0"/>
              <a:t>Kâbe’yi tavaf eder. Tavaf bitince iki rekât tavaf namazı kılar. Daha sonra Safa ile Merve Tepeleri arasında </a:t>
            </a:r>
            <a:r>
              <a:rPr lang="tr-TR" dirty="0" err="1"/>
              <a:t>sa’y</a:t>
            </a:r>
            <a:r>
              <a:rPr lang="tr-TR" dirty="0"/>
              <a:t> </a:t>
            </a:r>
            <a:r>
              <a:rPr lang="tr-TR" dirty="0" smtClean="0"/>
              <a:t>yapar, bundan </a:t>
            </a:r>
            <a:r>
              <a:rPr lang="tr-TR" dirty="0"/>
              <a:t>sonra tıraş olur ve ihramdan çıkar. Böylece umre ibadetini yapmış olur. </a:t>
            </a:r>
            <a:endParaRPr lang="tr-TR" b="1" dirty="0">
              <a:solidFill>
                <a:srgbClr val="00B050"/>
              </a:solidFill>
            </a:endParaRPr>
          </a:p>
        </p:txBody>
      </p:sp>
    </p:spTree>
    <p:extLst>
      <p:ext uri="{BB962C8B-B14F-4D97-AF65-F5344CB8AC3E}">
        <p14:creationId xmlns:p14="http://schemas.microsoft.com/office/powerpoint/2010/main" val="185485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32732"/>
          </a:xfrm>
        </p:spPr>
        <p:txBody>
          <a:bodyPr/>
          <a:lstStyle/>
          <a:p>
            <a:r>
              <a:rPr lang="tr-TR" b="1" dirty="0" smtClean="0">
                <a:solidFill>
                  <a:srgbClr val="C00000"/>
                </a:solidFill>
              </a:rPr>
              <a:t>Umrenin Yükümlülük Şartları</a:t>
            </a:r>
            <a:endParaRPr lang="tr-TR" b="1" dirty="0">
              <a:solidFill>
                <a:srgbClr val="C00000"/>
              </a:solidFill>
            </a:endParaRPr>
          </a:p>
        </p:txBody>
      </p:sp>
      <p:sp>
        <p:nvSpPr>
          <p:cNvPr id="3" name="İçerik Yer Tutucusu 2"/>
          <p:cNvSpPr>
            <a:spLocks noGrp="1"/>
          </p:cNvSpPr>
          <p:nvPr>
            <p:ph idx="1"/>
          </p:nvPr>
        </p:nvSpPr>
        <p:spPr>
          <a:xfrm>
            <a:off x="838200" y="1455174"/>
            <a:ext cx="10515600" cy="4721789"/>
          </a:xfrm>
        </p:spPr>
        <p:txBody>
          <a:bodyPr>
            <a:normAutofit/>
          </a:bodyPr>
          <a:lstStyle/>
          <a:p>
            <a:pPr>
              <a:lnSpc>
                <a:spcPct val="150000"/>
              </a:lnSpc>
              <a:spcBef>
                <a:spcPts val="600"/>
              </a:spcBef>
            </a:pPr>
            <a:r>
              <a:rPr lang="tr-TR" dirty="0"/>
              <a:t>Kişinin umre yapmakla yükümlü (farz, </a:t>
            </a:r>
            <a:r>
              <a:rPr lang="tr-TR" dirty="0" smtClean="0"/>
              <a:t>vacip </a:t>
            </a:r>
            <a:r>
              <a:rPr lang="tr-TR" dirty="0"/>
              <a:t>veya sünnet) olması için gerekli şartlar belirli zaman dışında hac için gerekli olan şartlarla aynıdır. Bunlar da akıl, </a:t>
            </a:r>
            <a:r>
              <a:rPr lang="tr-TR" dirty="0" smtClean="0"/>
              <a:t>Müslüman </a:t>
            </a:r>
            <a:r>
              <a:rPr lang="tr-TR" dirty="0"/>
              <a:t>olmak, bulûğ, hürriyet, maddî imkâna sahip bulunmak, sağlık ve yol güvenliğidir. </a:t>
            </a:r>
          </a:p>
        </p:txBody>
      </p:sp>
    </p:spTree>
    <p:extLst>
      <p:ext uri="{BB962C8B-B14F-4D97-AF65-F5344CB8AC3E}">
        <p14:creationId xmlns:p14="http://schemas.microsoft.com/office/powerpoint/2010/main" val="4271464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91727"/>
          </a:xfrm>
        </p:spPr>
        <p:txBody>
          <a:bodyPr/>
          <a:lstStyle/>
          <a:p>
            <a:r>
              <a:rPr lang="tr-TR" b="1" dirty="0">
                <a:solidFill>
                  <a:srgbClr val="C00000"/>
                </a:solidFill>
              </a:rPr>
              <a:t>Umrenin Yükümlülük Şartları</a:t>
            </a:r>
            <a:endParaRPr lang="tr-TR" dirty="0"/>
          </a:p>
        </p:txBody>
      </p:sp>
      <p:sp>
        <p:nvSpPr>
          <p:cNvPr id="3" name="İçerik Yer Tutucusu 2"/>
          <p:cNvSpPr>
            <a:spLocks noGrp="1"/>
          </p:cNvSpPr>
          <p:nvPr>
            <p:ph idx="1"/>
          </p:nvPr>
        </p:nvSpPr>
        <p:spPr>
          <a:xfrm>
            <a:off x="838200" y="1248697"/>
            <a:ext cx="10515600" cy="4928266"/>
          </a:xfrm>
        </p:spPr>
        <p:txBody>
          <a:bodyPr>
            <a:normAutofit/>
          </a:bodyPr>
          <a:lstStyle/>
          <a:p>
            <a:pPr>
              <a:lnSpc>
                <a:spcPct val="150000"/>
              </a:lnSpc>
              <a:spcBef>
                <a:spcPts val="600"/>
              </a:spcBef>
            </a:pPr>
            <a:r>
              <a:rPr lang="tr-TR" dirty="0"/>
              <a:t>Kadınlar için eşin veya mahrem akrabanın refakat etmesi ve </a:t>
            </a:r>
            <a:r>
              <a:rPr lang="tr-TR" dirty="0" err="1"/>
              <a:t>iddet</a:t>
            </a:r>
            <a:r>
              <a:rPr lang="tr-TR" dirty="0"/>
              <a:t> halinde olunmaması da şarttır; ancak </a:t>
            </a:r>
            <a:r>
              <a:rPr lang="tr-TR" dirty="0" smtClean="0"/>
              <a:t>Şafilere </a:t>
            </a:r>
            <a:r>
              <a:rPr lang="tr-TR" dirty="0"/>
              <a:t>göre güvenli bir ortamda kadınlar grup halinde eş veya mahrem akraba olmadan da farz umreyi eda edebilir. Bir kişi maddî imkâna sahip değilken umre yaparsa farzı yerine getirmiş sayılır. </a:t>
            </a:r>
          </a:p>
        </p:txBody>
      </p:sp>
    </p:spTree>
    <p:extLst>
      <p:ext uri="{BB962C8B-B14F-4D97-AF65-F5344CB8AC3E}">
        <p14:creationId xmlns:p14="http://schemas.microsoft.com/office/powerpoint/2010/main" val="3607167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10000"/>
              </a:lnSpc>
              <a:spcBef>
                <a:spcPts val="600"/>
              </a:spcBef>
            </a:pPr>
            <a:r>
              <a:rPr lang="tr-TR" dirty="0" smtClean="0"/>
              <a:t>Bu derste; öncelikle haccın vacipleri, sünnetleri ve adapları konusu üzerinde duracağız.</a:t>
            </a:r>
          </a:p>
          <a:p>
            <a:pPr>
              <a:lnSpc>
                <a:spcPct val="110000"/>
              </a:lnSpc>
              <a:spcBef>
                <a:spcPts val="600"/>
              </a:spcBef>
            </a:pPr>
            <a:r>
              <a:rPr lang="tr-TR" dirty="0" smtClean="0"/>
              <a:t>Son bölümde ise umreden bahsedeceğiz.</a:t>
            </a:r>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Umrenin Yükümlülük Şartları</a:t>
            </a:r>
            <a:endParaRPr lang="tr-TR" dirty="0"/>
          </a:p>
        </p:txBody>
      </p:sp>
      <p:sp>
        <p:nvSpPr>
          <p:cNvPr id="3" name="İçerik Yer Tutucusu 2"/>
          <p:cNvSpPr>
            <a:spLocks noGrp="1"/>
          </p:cNvSpPr>
          <p:nvPr>
            <p:ph idx="1"/>
          </p:nvPr>
        </p:nvSpPr>
        <p:spPr>
          <a:xfrm>
            <a:off x="838200" y="1612490"/>
            <a:ext cx="10515600" cy="4564473"/>
          </a:xfrm>
        </p:spPr>
        <p:txBody>
          <a:bodyPr/>
          <a:lstStyle/>
          <a:p>
            <a:pPr>
              <a:lnSpc>
                <a:spcPct val="150000"/>
              </a:lnSpc>
              <a:spcBef>
                <a:spcPts val="600"/>
              </a:spcBef>
            </a:pPr>
            <a:r>
              <a:rPr lang="tr-TR" dirty="0"/>
              <a:t>Bulûğ ve hürriyet şartları bulunmadan yapılan umre sahih olmakla birlikte farz yerine geçmez; çocuğun bulûğdan, kölenin hürriyetine kavuşmasından sonra tekrar umre yapması gerekir. Akıl ve Müslümanlık şartları bulunmadan yapılan umre sahih değildir. </a:t>
            </a:r>
            <a:r>
              <a:rPr lang="tr-TR" dirty="0" smtClean="0"/>
              <a:t>Hanbelilere </a:t>
            </a:r>
            <a:r>
              <a:rPr lang="tr-TR" dirty="0"/>
              <a:t>göre şartları gerçekleştiği zaman umre hemen yapılmalıdır, </a:t>
            </a:r>
            <a:r>
              <a:rPr lang="tr-TR" dirty="0" smtClean="0"/>
              <a:t>Şafilere </a:t>
            </a:r>
            <a:r>
              <a:rPr lang="tr-TR" dirty="0"/>
              <a:t>göre ise geciktirilmesi câizdir.</a:t>
            </a:r>
          </a:p>
          <a:p>
            <a:endParaRPr lang="tr-TR" dirty="0"/>
          </a:p>
        </p:txBody>
      </p:sp>
    </p:spTree>
    <p:extLst>
      <p:ext uri="{BB962C8B-B14F-4D97-AF65-F5344CB8AC3E}">
        <p14:creationId xmlns:p14="http://schemas.microsoft.com/office/powerpoint/2010/main" val="2670266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09714"/>
          </a:xfrm>
        </p:spPr>
        <p:txBody>
          <a:bodyPr/>
          <a:lstStyle/>
          <a:p>
            <a:r>
              <a:rPr lang="tr-TR" b="1" dirty="0" smtClean="0">
                <a:solidFill>
                  <a:srgbClr val="C00000"/>
                </a:solidFill>
              </a:rPr>
              <a:t>Umrenin Farz </a:t>
            </a:r>
            <a:r>
              <a:rPr lang="tr-TR" b="1" dirty="0">
                <a:solidFill>
                  <a:srgbClr val="C00000"/>
                </a:solidFill>
              </a:rPr>
              <a:t>(Rükün) ve </a:t>
            </a:r>
            <a:r>
              <a:rPr lang="tr-TR" b="1" dirty="0" smtClean="0">
                <a:solidFill>
                  <a:srgbClr val="C00000"/>
                </a:solidFill>
              </a:rPr>
              <a:t>Vacipleri</a:t>
            </a:r>
            <a:r>
              <a:rPr lang="tr-TR" b="1" dirty="0">
                <a:solidFill>
                  <a:srgbClr val="C00000"/>
                </a:solidFill>
              </a:rPr>
              <a:t> </a:t>
            </a:r>
          </a:p>
        </p:txBody>
      </p:sp>
      <p:sp>
        <p:nvSpPr>
          <p:cNvPr id="3" name="İçerik Yer Tutucusu 2"/>
          <p:cNvSpPr>
            <a:spLocks noGrp="1"/>
          </p:cNvSpPr>
          <p:nvPr>
            <p:ph idx="1"/>
          </p:nvPr>
        </p:nvSpPr>
        <p:spPr/>
        <p:txBody>
          <a:bodyPr/>
          <a:lstStyle/>
          <a:p>
            <a:pPr>
              <a:lnSpc>
                <a:spcPct val="150000"/>
              </a:lnSpc>
              <a:spcBef>
                <a:spcPts val="600"/>
              </a:spcBef>
            </a:pPr>
            <a:r>
              <a:rPr lang="tr-TR" dirty="0" smtClean="0"/>
              <a:t>Hanefîlere </a:t>
            </a:r>
            <a:r>
              <a:rPr lang="tr-TR" dirty="0"/>
              <a:t>göre umrenin rüknü tavaf, şartı ihram, diğer üç mezhebe göre ise rükünleri ihram, tavaf ve </a:t>
            </a:r>
            <a:r>
              <a:rPr lang="tr-TR" dirty="0" err="1" smtClean="0"/>
              <a:t>sa‘y’dır</a:t>
            </a:r>
            <a:r>
              <a:rPr lang="tr-TR" dirty="0"/>
              <a:t>. </a:t>
            </a:r>
            <a:r>
              <a:rPr lang="tr-TR" dirty="0" smtClean="0"/>
              <a:t>Şafiiler </a:t>
            </a:r>
            <a:r>
              <a:rPr lang="tr-TR" dirty="0"/>
              <a:t>ayrıca tıraş olmayı ve rükünler arasında sıraya uymayı da </a:t>
            </a:r>
            <a:r>
              <a:rPr lang="tr-TR" dirty="0" smtClean="0"/>
              <a:t>rükün </a:t>
            </a:r>
            <a:r>
              <a:rPr lang="tr-TR" dirty="0"/>
              <a:t>saymıştır. </a:t>
            </a:r>
            <a:r>
              <a:rPr lang="tr-TR" dirty="0" smtClean="0"/>
              <a:t>Hanefîlere </a:t>
            </a:r>
            <a:r>
              <a:rPr lang="tr-TR" dirty="0"/>
              <a:t>ve Hanbelî mezhebinde bir görüşe göre </a:t>
            </a:r>
            <a:r>
              <a:rPr lang="tr-TR" dirty="0" err="1"/>
              <a:t>sa‘y</a:t>
            </a:r>
            <a:r>
              <a:rPr lang="tr-TR" dirty="0"/>
              <a:t> rükün değil </a:t>
            </a:r>
            <a:r>
              <a:rPr lang="tr-TR" dirty="0" smtClean="0"/>
              <a:t>vaciptir. </a:t>
            </a:r>
            <a:r>
              <a:rPr lang="tr-TR" dirty="0"/>
              <a:t>Tavaf ile </a:t>
            </a:r>
            <a:r>
              <a:rPr lang="tr-TR" dirty="0" err="1"/>
              <a:t>sa‘y</a:t>
            </a:r>
            <a:r>
              <a:rPr lang="tr-TR" dirty="0"/>
              <a:t> arasında tertibi gözetmek önce tavaf, sonra </a:t>
            </a:r>
            <a:r>
              <a:rPr lang="tr-TR" dirty="0" err="1"/>
              <a:t>sa‘y</a:t>
            </a:r>
            <a:r>
              <a:rPr lang="tr-TR" dirty="0"/>
              <a:t> yapmak </a:t>
            </a:r>
            <a:r>
              <a:rPr lang="tr-TR" dirty="0" smtClean="0"/>
              <a:t>Hanefîlere </a:t>
            </a:r>
            <a:r>
              <a:rPr lang="tr-TR" dirty="0"/>
              <a:t>göre umrenin geçerliliği için şarttır.</a:t>
            </a:r>
          </a:p>
        </p:txBody>
      </p:sp>
    </p:spTree>
    <p:extLst>
      <p:ext uri="{BB962C8B-B14F-4D97-AF65-F5344CB8AC3E}">
        <p14:creationId xmlns:p14="http://schemas.microsoft.com/office/powerpoint/2010/main" val="513360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78540"/>
          </a:xfrm>
        </p:spPr>
        <p:txBody>
          <a:bodyPr/>
          <a:lstStyle/>
          <a:p>
            <a:r>
              <a:rPr lang="tr-TR" b="1" dirty="0">
                <a:solidFill>
                  <a:srgbClr val="C00000"/>
                </a:solidFill>
              </a:rPr>
              <a:t>Başkası Yerine Umre </a:t>
            </a:r>
            <a:r>
              <a:rPr lang="tr-TR" b="1" dirty="0" smtClean="0">
                <a:solidFill>
                  <a:srgbClr val="C00000"/>
                </a:solidFill>
              </a:rPr>
              <a:t>Yapmak</a:t>
            </a:r>
            <a:endParaRPr lang="tr-TR" dirty="0">
              <a:solidFill>
                <a:srgbClr val="C00000"/>
              </a:solidFill>
            </a:endParaRPr>
          </a:p>
        </p:txBody>
      </p:sp>
      <p:sp>
        <p:nvSpPr>
          <p:cNvPr id="3" name="İçerik Yer Tutucusu 2"/>
          <p:cNvSpPr>
            <a:spLocks noGrp="1"/>
          </p:cNvSpPr>
          <p:nvPr>
            <p:ph idx="1"/>
          </p:nvPr>
        </p:nvSpPr>
        <p:spPr>
          <a:xfrm>
            <a:off x="838200" y="1317523"/>
            <a:ext cx="10515600" cy="4859440"/>
          </a:xfrm>
        </p:spPr>
        <p:txBody>
          <a:bodyPr>
            <a:normAutofit lnSpcReduction="10000"/>
          </a:bodyPr>
          <a:lstStyle/>
          <a:p>
            <a:pPr>
              <a:lnSpc>
                <a:spcPct val="120000"/>
              </a:lnSpc>
            </a:pPr>
            <a:r>
              <a:rPr lang="tr-TR" dirty="0" smtClean="0"/>
              <a:t>Hacda </a:t>
            </a:r>
            <a:r>
              <a:rPr lang="tr-TR" dirty="0"/>
              <a:t>olduğu gibi başkası yerine </a:t>
            </a:r>
            <a:r>
              <a:rPr lang="tr-TR" dirty="0" smtClean="0"/>
              <a:t>(niyabet </a:t>
            </a:r>
            <a:r>
              <a:rPr lang="tr-TR" dirty="0"/>
              <a:t>yoluyla) umre yapmak câiz </a:t>
            </a:r>
            <a:r>
              <a:rPr lang="tr-TR" dirty="0" smtClean="0"/>
              <a:t>görülmüştür.</a:t>
            </a:r>
          </a:p>
          <a:p>
            <a:pPr>
              <a:lnSpc>
                <a:spcPct val="120000"/>
              </a:lnSpc>
            </a:pPr>
            <a:r>
              <a:rPr lang="tr-TR" dirty="0" smtClean="0"/>
              <a:t>Hanefilere </a:t>
            </a:r>
            <a:r>
              <a:rPr lang="tr-TR" dirty="0"/>
              <a:t>göre bu umre </a:t>
            </a:r>
            <a:r>
              <a:rPr lang="tr-TR" dirty="0" smtClean="0"/>
              <a:t>câizdir. Malikilere </a:t>
            </a:r>
            <a:r>
              <a:rPr lang="tr-TR" dirty="0"/>
              <a:t>göre ise mekruh olmakla birlikte </a:t>
            </a:r>
            <a:r>
              <a:rPr lang="tr-TR" dirty="0" smtClean="0"/>
              <a:t>sahihtir.</a:t>
            </a:r>
          </a:p>
          <a:p>
            <a:pPr>
              <a:lnSpc>
                <a:spcPct val="120000"/>
              </a:lnSpc>
            </a:pPr>
            <a:r>
              <a:rPr lang="tr-TR" dirty="0" smtClean="0"/>
              <a:t>Şafii </a:t>
            </a:r>
            <a:r>
              <a:rPr lang="tr-TR" dirty="0"/>
              <a:t>ve </a:t>
            </a:r>
            <a:r>
              <a:rPr lang="tr-TR" dirty="0" smtClean="0"/>
              <a:t>Hanbelilere </a:t>
            </a:r>
            <a:r>
              <a:rPr lang="tr-TR" dirty="0"/>
              <a:t>göre ölen veya gücü yetmeyen kişi adına umre yapmak câizdir; imkânı varken umre yapmadan ölen kişi adına onun terekesinden umre yaptırılır; kendi vasiyeti olmasa da üçüncü bir kişi onun adına umre yapabilir; gücü yetmeyen kişi adına </a:t>
            </a:r>
            <a:r>
              <a:rPr lang="tr-TR" dirty="0" smtClean="0"/>
              <a:t>nafile </a:t>
            </a:r>
            <a:r>
              <a:rPr lang="tr-TR" dirty="0"/>
              <a:t>umre yapılması da câizdir.</a:t>
            </a:r>
          </a:p>
        </p:txBody>
      </p:sp>
    </p:spTree>
    <p:extLst>
      <p:ext uri="{BB962C8B-B14F-4D97-AF65-F5344CB8AC3E}">
        <p14:creationId xmlns:p14="http://schemas.microsoft.com/office/powerpoint/2010/main" val="149669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Haccın Vacipleri</a:t>
            </a:r>
            <a:endParaRPr lang="tr-TR" b="1" dirty="0">
              <a:solidFill>
                <a:srgbClr val="C00000"/>
              </a:solidFill>
            </a:endParaRPr>
          </a:p>
        </p:txBody>
      </p:sp>
      <p:sp>
        <p:nvSpPr>
          <p:cNvPr id="3" name="İçerik Yer Tutucusu 2"/>
          <p:cNvSpPr>
            <a:spLocks noGrp="1"/>
          </p:cNvSpPr>
          <p:nvPr>
            <p:ph idx="1"/>
          </p:nvPr>
        </p:nvSpPr>
        <p:spPr/>
        <p:txBody>
          <a:bodyPr>
            <a:normAutofit fontScale="85000" lnSpcReduction="10000"/>
          </a:bodyPr>
          <a:lstStyle/>
          <a:p>
            <a:pPr>
              <a:lnSpc>
                <a:spcPct val="150000"/>
              </a:lnSpc>
              <a:spcBef>
                <a:spcPts val="600"/>
              </a:spcBef>
            </a:pPr>
            <a:r>
              <a:rPr lang="tr-TR" dirty="0" smtClean="0"/>
              <a:t>Öncelikle belirtmemiz gerekir ki, biraz sonra göreceğimiz haccın vaciplerinin </a:t>
            </a:r>
            <a:r>
              <a:rPr lang="tr-TR" dirty="0"/>
              <a:t>mazeretsiz </a:t>
            </a:r>
            <a:r>
              <a:rPr lang="tr-TR" dirty="0" smtClean="0"/>
              <a:t>olarak terk edilmesi </a:t>
            </a:r>
            <a:r>
              <a:rPr lang="tr-TR" dirty="0"/>
              <a:t>mekruhtur. </a:t>
            </a:r>
            <a:r>
              <a:rPr lang="tr-TR" dirty="0" smtClean="0"/>
              <a:t>Bu nedenle terk </a:t>
            </a:r>
            <a:r>
              <a:rPr lang="tr-TR" dirty="0"/>
              <a:t>eden kişiye ceza </a:t>
            </a:r>
            <a:r>
              <a:rPr lang="tr-TR" dirty="0" smtClean="0"/>
              <a:t>gerekir.</a:t>
            </a:r>
            <a:endParaRPr lang="tr-TR" b="1" dirty="0" smtClean="0">
              <a:solidFill>
                <a:srgbClr val="00B050"/>
              </a:solidFill>
            </a:endParaRPr>
          </a:p>
          <a:p>
            <a:pPr>
              <a:lnSpc>
                <a:spcPct val="150000"/>
              </a:lnSpc>
              <a:spcBef>
                <a:spcPts val="600"/>
              </a:spcBef>
            </a:pPr>
            <a:r>
              <a:rPr lang="tr-TR" b="1" dirty="0" smtClean="0">
                <a:solidFill>
                  <a:srgbClr val="00B050"/>
                </a:solidFill>
              </a:rPr>
              <a:t>Haccın </a:t>
            </a:r>
            <a:r>
              <a:rPr lang="tr-TR" b="1" dirty="0">
                <a:solidFill>
                  <a:srgbClr val="00B050"/>
                </a:solidFill>
              </a:rPr>
              <a:t>vacipleri şunlardır: </a:t>
            </a:r>
            <a:r>
              <a:rPr lang="tr-TR" dirty="0" err="1" smtClean="0"/>
              <a:t>Sa’y</a:t>
            </a:r>
            <a:r>
              <a:rPr lang="tr-TR" dirty="0"/>
              <a:t>, </a:t>
            </a:r>
            <a:r>
              <a:rPr lang="tr-TR" dirty="0" err="1"/>
              <a:t>Müzdelife</a:t>
            </a:r>
            <a:r>
              <a:rPr lang="tr-TR" dirty="0"/>
              <a:t> vakfesi, Şeytan taşlama, tıraş ve veda </a:t>
            </a:r>
            <a:r>
              <a:rPr lang="tr-TR" dirty="0" smtClean="0"/>
              <a:t>tavafı.</a:t>
            </a:r>
          </a:p>
          <a:p>
            <a:pPr>
              <a:lnSpc>
                <a:spcPct val="150000"/>
              </a:lnSpc>
              <a:spcBef>
                <a:spcPts val="600"/>
              </a:spcBef>
            </a:pPr>
            <a:r>
              <a:rPr lang="tr-TR" b="1" dirty="0" smtClean="0">
                <a:solidFill>
                  <a:srgbClr val="00B050"/>
                </a:solidFill>
              </a:rPr>
              <a:t>1</a:t>
            </a:r>
            <a:r>
              <a:rPr lang="tr-TR" b="1" dirty="0">
                <a:solidFill>
                  <a:srgbClr val="00B050"/>
                </a:solidFill>
              </a:rPr>
              <a:t>. </a:t>
            </a:r>
            <a:r>
              <a:rPr lang="tr-TR" b="1" dirty="0" err="1">
                <a:solidFill>
                  <a:srgbClr val="00B050"/>
                </a:solidFill>
              </a:rPr>
              <a:t>Sa’y</a:t>
            </a:r>
            <a:r>
              <a:rPr lang="tr-TR" b="1" dirty="0">
                <a:solidFill>
                  <a:srgbClr val="00B050"/>
                </a:solidFill>
              </a:rPr>
              <a:t>: </a:t>
            </a:r>
            <a:r>
              <a:rPr lang="tr-TR" dirty="0"/>
              <a:t>Sözlükte çaba </a:t>
            </a:r>
            <a:r>
              <a:rPr lang="tr-TR" dirty="0" smtClean="0"/>
              <a:t>göstermek ve koşmak </a:t>
            </a:r>
            <a:r>
              <a:rPr lang="tr-TR" dirty="0"/>
              <a:t>anlamlarına gelmektedir. Hanefi mezhebine göre Haccın vaciplerindendir. Diğer üç mezhebe göre </a:t>
            </a:r>
            <a:r>
              <a:rPr lang="tr-TR" dirty="0" smtClean="0"/>
              <a:t>ise Haccın </a:t>
            </a:r>
            <a:r>
              <a:rPr lang="tr-TR" dirty="0"/>
              <a:t>rükünlerindendir.</a:t>
            </a:r>
            <a:endParaRPr lang="tr-TR" dirty="0" smtClean="0"/>
          </a:p>
        </p:txBody>
      </p:sp>
    </p:spTree>
    <p:extLst>
      <p:ext uri="{BB962C8B-B14F-4D97-AF65-F5344CB8AC3E}">
        <p14:creationId xmlns:p14="http://schemas.microsoft.com/office/powerpoint/2010/main" val="14206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2"/>
          </a:xfrm>
        </p:spPr>
        <p:txBody>
          <a:bodyPr/>
          <a:lstStyle/>
          <a:p>
            <a:r>
              <a:rPr lang="tr-TR" b="1" dirty="0">
                <a:solidFill>
                  <a:srgbClr val="C00000"/>
                </a:solidFill>
              </a:rPr>
              <a:t>Haccın Vacipleri</a:t>
            </a:r>
          </a:p>
        </p:txBody>
      </p:sp>
      <p:sp>
        <p:nvSpPr>
          <p:cNvPr id="3" name="İçerik Yer Tutucusu 2"/>
          <p:cNvSpPr>
            <a:spLocks noGrp="1"/>
          </p:cNvSpPr>
          <p:nvPr>
            <p:ph idx="1"/>
          </p:nvPr>
        </p:nvSpPr>
        <p:spPr>
          <a:xfrm>
            <a:off x="838200" y="1347019"/>
            <a:ext cx="10515600" cy="4829944"/>
          </a:xfrm>
        </p:spPr>
        <p:txBody>
          <a:bodyPr>
            <a:normAutofit/>
          </a:bodyPr>
          <a:lstStyle/>
          <a:p>
            <a:pPr>
              <a:lnSpc>
                <a:spcPct val="150000"/>
              </a:lnSpc>
              <a:spcBef>
                <a:spcPts val="600"/>
              </a:spcBef>
            </a:pPr>
            <a:r>
              <a:rPr lang="tr-TR" b="1" dirty="0" err="1" smtClean="0">
                <a:solidFill>
                  <a:srgbClr val="00B050"/>
                </a:solidFill>
              </a:rPr>
              <a:t>Sa’y’ın</a:t>
            </a:r>
            <a:r>
              <a:rPr lang="tr-TR" b="1" dirty="0" smtClean="0">
                <a:solidFill>
                  <a:srgbClr val="00B050"/>
                </a:solidFill>
              </a:rPr>
              <a:t> Geçerli </a:t>
            </a:r>
            <a:r>
              <a:rPr lang="tr-TR" b="1" dirty="0">
                <a:solidFill>
                  <a:srgbClr val="00B050"/>
                </a:solidFill>
              </a:rPr>
              <a:t>Olmasının </a:t>
            </a:r>
            <a:r>
              <a:rPr lang="tr-TR" b="1" dirty="0" smtClean="0">
                <a:solidFill>
                  <a:srgbClr val="00B050"/>
                </a:solidFill>
              </a:rPr>
              <a:t>Şartları</a:t>
            </a:r>
          </a:p>
          <a:p>
            <a:pPr>
              <a:lnSpc>
                <a:spcPct val="150000"/>
              </a:lnSpc>
              <a:spcBef>
                <a:spcPts val="600"/>
              </a:spcBef>
            </a:pPr>
            <a:r>
              <a:rPr lang="tr-TR" dirty="0" err="1" smtClean="0"/>
              <a:t>Sa’y’ı</a:t>
            </a:r>
            <a:r>
              <a:rPr lang="tr-TR" dirty="0" smtClean="0"/>
              <a:t> </a:t>
            </a:r>
            <a:r>
              <a:rPr lang="tr-TR" dirty="0"/>
              <a:t>ihrama girdikten sonra </a:t>
            </a:r>
            <a:r>
              <a:rPr lang="tr-TR" dirty="0" smtClean="0"/>
              <a:t>yapmak.</a:t>
            </a:r>
          </a:p>
          <a:p>
            <a:pPr>
              <a:lnSpc>
                <a:spcPct val="150000"/>
              </a:lnSpc>
              <a:spcBef>
                <a:spcPts val="600"/>
              </a:spcBef>
            </a:pPr>
            <a:r>
              <a:rPr lang="tr-TR" dirty="0" smtClean="0"/>
              <a:t>Hac </a:t>
            </a:r>
            <a:r>
              <a:rPr lang="tr-TR" dirty="0"/>
              <a:t>ayları başladıktan sonra </a:t>
            </a:r>
            <a:r>
              <a:rPr lang="tr-TR" dirty="0" smtClean="0"/>
              <a:t>yapmak.</a:t>
            </a:r>
          </a:p>
          <a:p>
            <a:pPr>
              <a:lnSpc>
                <a:spcPct val="150000"/>
              </a:lnSpc>
              <a:spcBef>
                <a:spcPts val="600"/>
              </a:spcBef>
            </a:pPr>
            <a:r>
              <a:rPr lang="tr-TR" dirty="0" smtClean="0"/>
              <a:t>Ziyaret </a:t>
            </a:r>
            <a:r>
              <a:rPr lang="tr-TR" dirty="0"/>
              <a:t>tavafından sonra </a:t>
            </a:r>
            <a:r>
              <a:rPr lang="tr-TR" dirty="0" smtClean="0"/>
              <a:t>yapmak.</a:t>
            </a:r>
          </a:p>
          <a:p>
            <a:pPr>
              <a:lnSpc>
                <a:spcPct val="150000"/>
              </a:lnSpc>
              <a:spcBef>
                <a:spcPts val="600"/>
              </a:spcBef>
            </a:pPr>
            <a:r>
              <a:rPr lang="tr-TR" dirty="0" err="1" smtClean="0"/>
              <a:t>Sa’y’a</a:t>
            </a:r>
            <a:r>
              <a:rPr lang="tr-TR" dirty="0" smtClean="0"/>
              <a:t> </a:t>
            </a:r>
            <a:r>
              <a:rPr lang="tr-TR" dirty="0"/>
              <a:t>Safa tepesinden başlamak.</a:t>
            </a:r>
          </a:p>
        </p:txBody>
      </p:sp>
    </p:spTree>
    <p:extLst>
      <p:ext uri="{BB962C8B-B14F-4D97-AF65-F5344CB8AC3E}">
        <p14:creationId xmlns:p14="http://schemas.microsoft.com/office/powerpoint/2010/main" val="42218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24578"/>
          </a:xfrm>
        </p:spPr>
        <p:txBody>
          <a:bodyPr/>
          <a:lstStyle/>
          <a:p>
            <a:r>
              <a:rPr lang="tr-TR" b="1" dirty="0">
                <a:solidFill>
                  <a:srgbClr val="C00000"/>
                </a:solidFill>
              </a:rPr>
              <a:t>Haccın Vacipleri</a:t>
            </a:r>
            <a:endParaRPr lang="tr-TR" dirty="0"/>
          </a:p>
        </p:txBody>
      </p:sp>
      <p:sp>
        <p:nvSpPr>
          <p:cNvPr id="3" name="İçerik Yer Tutucusu 2"/>
          <p:cNvSpPr>
            <a:spLocks noGrp="1"/>
          </p:cNvSpPr>
          <p:nvPr>
            <p:ph idx="1"/>
          </p:nvPr>
        </p:nvSpPr>
        <p:spPr>
          <a:xfrm>
            <a:off x="838200" y="1396181"/>
            <a:ext cx="10515600" cy="4780782"/>
          </a:xfrm>
        </p:spPr>
        <p:txBody>
          <a:bodyPr/>
          <a:lstStyle/>
          <a:p>
            <a:pPr>
              <a:lnSpc>
                <a:spcPct val="150000"/>
              </a:lnSpc>
              <a:spcBef>
                <a:spcPts val="600"/>
              </a:spcBef>
            </a:pPr>
            <a:r>
              <a:rPr lang="tr-TR" b="1" dirty="0" err="1" smtClean="0">
                <a:solidFill>
                  <a:srgbClr val="00B050"/>
                </a:solidFill>
              </a:rPr>
              <a:t>Sa’y’ın</a:t>
            </a:r>
            <a:r>
              <a:rPr lang="tr-TR" b="1" dirty="0" smtClean="0">
                <a:solidFill>
                  <a:srgbClr val="00B050"/>
                </a:solidFill>
              </a:rPr>
              <a:t> Vacipleri</a:t>
            </a:r>
          </a:p>
          <a:p>
            <a:pPr>
              <a:lnSpc>
                <a:spcPct val="150000"/>
              </a:lnSpc>
              <a:spcBef>
                <a:spcPts val="600"/>
              </a:spcBef>
            </a:pPr>
            <a:r>
              <a:rPr lang="tr-TR" dirty="0" err="1" smtClean="0"/>
              <a:t>Sa’y’ı</a:t>
            </a:r>
            <a:r>
              <a:rPr lang="tr-TR" dirty="0" smtClean="0"/>
              <a:t> </a:t>
            </a:r>
            <a:r>
              <a:rPr lang="tr-TR" dirty="0"/>
              <a:t>yürüyerek </a:t>
            </a:r>
            <a:r>
              <a:rPr lang="tr-TR" dirty="0" smtClean="0"/>
              <a:t>yapmak.</a:t>
            </a:r>
          </a:p>
          <a:p>
            <a:pPr>
              <a:lnSpc>
                <a:spcPct val="150000"/>
              </a:lnSpc>
              <a:spcBef>
                <a:spcPts val="600"/>
              </a:spcBef>
            </a:pPr>
            <a:r>
              <a:rPr lang="tr-TR" dirty="0" err="1" smtClean="0"/>
              <a:t>Sa’y’ı</a:t>
            </a:r>
            <a:r>
              <a:rPr lang="tr-TR" dirty="0" smtClean="0"/>
              <a:t> yedi </a:t>
            </a:r>
            <a:r>
              <a:rPr lang="tr-TR" dirty="0" err="1"/>
              <a:t>şavta</a:t>
            </a:r>
            <a:r>
              <a:rPr lang="tr-TR" dirty="0"/>
              <a:t> tamamlamak.</a:t>
            </a:r>
          </a:p>
        </p:txBody>
      </p:sp>
    </p:spTree>
    <p:extLst>
      <p:ext uri="{BB962C8B-B14F-4D97-AF65-F5344CB8AC3E}">
        <p14:creationId xmlns:p14="http://schemas.microsoft.com/office/powerpoint/2010/main" val="428378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93404"/>
          </a:xfrm>
        </p:spPr>
        <p:txBody>
          <a:bodyPr/>
          <a:lstStyle/>
          <a:p>
            <a:r>
              <a:rPr lang="tr-TR" b="1" dirty="0">
                <a:solidFill>
                  <a:srgbClr val="C00000"/>
                </a:solidFill>
              </a:rPr>
              <a:t>Haccın Vacipleri</a:t>
            </a:r>
            <a:endParaRPr lang="tr-TR" dirty="0"/>
          </a:p>
        </p:txBody>
      </p:sp>
      <p:sp>
        <p:nvSpPr>
          <p:cNvPr id="3" name="İçerik Yer Tutucusu 2"/>
          <p:cNvSpPr>
            <a:spLocks noGrp="1"/>
          </p:cNvSpPr>
          <p:nvPr>
            <p:ph idx="1"/>
          </p:nvPr>
        </p:nvSpPr>
        <p:spPr>
          <a:xfrm>
            <a:off x="838200" y="1327355"/>
            <a:ext cx="10515600" cy="4849608"/>
          </a:xfrm>
        </p:spPr>
        <p:txBody>
          <a:bodyPr>
            <a:normAutofit/>
          </a:bodyPr>
          <a:lstStyle/>
          <a:p>
            <a:pPr>
              <a:lnSpc>
                <a:spcPct val="150000"/>
              </a:lnSpc>
              <a:spcBef>
                <a:spcPts val="600"/>
              </a:spcBef>
            </a:pPr>
            <a:r>
              <a:rPr lang="tr-TR" b="1" dirty="0" err="1" smtClean="0">
                <a:solidFill>
                  <a:srgbClr val="00B050"/>
                </a:solidFill>
              </a:rPr>
              <a:t>Sa’y’ın</a:t>
            </a:r>
            <a:r>
              <a:rPr lang="tr-TR" b="1" dirty="0" smtClean="0">
                <a:solidFill>
                  <a:srgbClr val="00B050"/>
                </a:solidFill>
              </a:rPr>
              <a:t> Sünnetleri</a:t>
            </a:r>
          </a:p>
          <a:p>
            <a:pPr>
              <a:lnSpc>
                <a:spcPct val="150000"/>
              </a:lnSpc>
              <a:spcBef>
                <a:spcPts val="600"/>
              </a:spcBef>
            </a:pPr>
            <a:r>
              <a:rPr lang="tr-TR" dirty="0" smtClean="0"/>
              <a:t>Tavaf </a:t>
            </a:r>
            <a:r>
              <a:rPr lang="tr-TR" dirty="0"/>
              <a:t>bitince ara vermeden </a:t>
            </a:r>
            <a:r>
              <a:rPr lang="tr-TR" dirty="0" err="1"/>
              <a:t>say’a</a:t>
            </a:r>
            <a:r>
              <a:rPr lang="tr-TR" dirty="0"/>
              <a:t> </a:t>
            </a:r>
            <a:r>
              <a:rPr lang="tr-TR" dirty="0" smtClean="0"/>
              <a:t>başlamak.</a:t>
            </a:r>
          </a:p>
          <a:p>
            <a:pPr>
              <a:lnSpc>
                <a:spcPct val="150000"/>
              </a:lnSpc>
              <a:spcBef>
                <a:spcPts val="600"/>
              </a:spcBef>
            </a:pPr>
            <a:r>
              <a:rPr lang="tr-TR" dirty="0" err="1" smtClean="0"/>
              <a:t>Sa’y</a:t>
            </a:r>
            <a:r>
              <a:rPr lang="tr-TR" dirty="0" smtClean="0"/>
              <a:t> </a:t>
            </a:r>
            <a:r>
              <a:rPr lang="tr-TR" dirty="0"/>
              <a:t>yapmaya gitmeden </a:t>
            </a:r>
            <a:r>
              <a:rPr lang="tr-TR" dirty="0" err="1"/>
              <a:t>Hacerü’l-Esved</a:t>
            </a:r>
            <a:r>
              <a:rPr lang="tr-TR" dirty="0"/>
              <a:t> taşını </a:t>
            </a:r>
            <a:r>
              <a:rPr lang="tr-TR" dirty="0" smtClean="0"/>
              <a:t>selamlamak.</a:t>
            </a:r>
          </a:p>
          <a:p>
            <a:pPr>
              <a:lnSpc>
                <a:spcPct val="150000"/>
              </a:lnSpc>
              <a:spcBef>
                <a:spcPts val="600"/>
              </a:spcBef>
            </a:pPr>
            <a:r>
              <a:rPr lang="tr-TR" dirty="0" smtClean="0"/>
              <a:t>Necasetten Taharet.</a:t>
            </a:r>
          </a:p>
          <a:p>
            <a:pPr>
              <a:lnSpc>
                <a:spcPct val="150000"/>
              </a:lnSpc>
              <a:spcBef>
                <a:spcPts val="600"/>
              </a:spcBef>
            </a:pPr>
            <a:r>
              <a:rPr lang="tr-TR" dirty="0" err="1" smtClean="0"/>
              <a:t>Sa’y’ı</a:t>
            </a:r>
            <a:r>
              <a:rPr lang="tr-TR" dirty="0" smtClean="0"/>
              <a:t> </a:t>
            </a:r>
            <a:r>
              <a:rPr lang="tr-TR" dirty="0"/>
              <a:t>abdestli </a:t>
            </a:r>
            <a:r>
              <a:rPr lang="tr-TR" dirty="0" smtClean="0"/>
              <a:t>yapmak.</a:t>
            </a:r>
          </a:p>
        </p:txBody>
      </p:sp>
    </p:spTree>
    <p:extLst>
      <p:ext uri="{BB962C8B-B14F-4D97-AF65-F5344CB8AC3E}">
        <p14:creationId xmlns:p14="http://schemas.microsoft.com/office/powerpoint/2010/main" val="278298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91727"/>
          </a:xfrm>
        </p:spPr>
        <p:txBody>
          <a:bodyPr/>
          <a:lstStyle/>
          <a:p>
            <a:r>
              <a:rPr lang="tr-TR" b="1" dirty="0">
                <a:solidFill>
                  <a:srgbClr val="C00000"/>
                </a:solidFill>
              </a:rPr>
              <a:t>Haccın Vacipleri</a:t>
            </a:r>
          </a:p>
        </p:txBody>
      </p:sp>
      <p:sp>
        <p:nvSpPr>
          <p:cNvPr id="3" name="İçerik Yer Tutucusu 2"/>
          <p:cNvSpPr>
            <a:spLocks noGrp="1"/>
          </p:cNvSpPr>
          <p:nvPr>
            <p:ph idx="1"/>
          </p:nvPr>
        </p:nvSpPr>
        <p:spPr>
          <a:xfrm>
            <a:off x="838200" y="1356852"/>
            <a:ext cx="10515600" cy="4820111"/>
          </a:xfrm>
        </p:spPr>
        <p:txBody>
          <a:bodyPr>
            <a:normAutofit/>
          </a:bodyPr>
          <a:lstStyle/>
          <a:p>
            <a:pPr>
              <a:lnSpc>
                <a:spcPct val="150000"/>
              </a:lnSpc>
              <a:spcBef>
                <a:spcPts val="600"/>
              </a:spcBef>
            </a:pPr>
            <a:r>
              <a:rPr lang="tr-TR" dirty="0"/>
              <a:t>Her </a:t>
            </a:r>
            <a:r>
              <a:rPr lang="tr-TR" dirty="0" err="1"/>
              <a:t>şavtın</a:t>
            </a:r>
            <a:r>
              <a:rPr lang="tr-TR" dirty="0"/>
              <a:t> başında tekbir ve dua okumak.</a:t>
            </a:r>
          </a:p>
          <a:p>
            <a:pPr>
              <a:lnSpc>
                <a:spcPct val="150000"/>
              </a:lnSpc>
              <a:spcBef>
                <a:spcPts val="600"/>
              </a:spcBef>
            </a:pPr>
            <a:r>
              <a:rPr lang="tr-TR" dirty="0" err="1"/>
              <a:t>Şavtları</a:t>
            </a:r>
            <a:r>
              <a:rPr lang="tr-TR" dirty="0"/>
              <a:t> ara vermeden peş peşe yapmak.</a:t>
            </a:r>
          </a:p>
          <a:p>
            <a:pPr>
              <a:lnSpc>
                <a:spcPct val="150000"/>
              </a:lnSpc>
              <a:spcBef>
                <a:spcPts val="600"/>
              </a:spcBef>
            </a:pPr>
            <a:r>
              <a:rPr lang="tr-TR" dirty="0" err="1" smtClean="0"/>
              <a:t>Sa’y’a</a:t>
            </a:r>
            <a:r>
              <a:rPr lang="tr-TR" dirty="0" smtClean="0"/>
              <a:t> </a:t>
            </a:r>
            <a:r>
              <a:rPr lang="tr-TR" dirty="0"/>
              <a:t>niyet etmek.</a:t>
            </a:r>
          </a:p>
          <a:p>
            <a:pPr>
              <a:lnSpc>
                <a:spcPct val="150000"/>
              </a:lnSpc>
              <a:spcBef>
                <a:spcPts val="600"/>
              </a:spcBef>
            </a:pPr>
            <a:r>
              <a:rPr lang="tr-TR" dirty="0"/>
              <a:t>Erkeklerin yeşil ışıklı sütunların arasında </a:t>
            </a:r>
            <a:r>
              <a:rPr lang="tr-TR" dirty="0" err="1"/>
              <a:t>hervele</a:t>
            </a:r>
            <a:r>
              <a:rPr lang="tr-TR" dirty="0"/>
              <a:t> yapması.</a:t>
            </a:r>
          </a:p>
          <a:p>
            <a:pPr>
              <a:lnSpc>
                <a:spcPct val="150000"/>
              </a:lnSpc>
              <a:spcBef>
                <a:spcPts val="600"/>
              </a:spcBef>
            </a:pPr>
            <a:endParaRPr lang="tr-TR" dirty="0"/>
          </a:p>
        </p:txBody>
      </p:sp>
    </p:spTree>
    <p:extLst>
      <p:ext uri="{BB962C8B-B14F-4D97-AF65-F5344CB8AC3E}">
        <p14:creationId xmlns:p14="http://schemas.microsoft.com/office/powerpoint/2010/main" val="412584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22901"/>
          </a:xfrm>
        </p:spPr>
        <p:txBody>
          <a:bodyPr/>
          <a:lstStyle/>
          <a:p>
            <a:r>
              <a:rPr lang="tr-TR" b="1" dirty="0">
                <a:solidFill>
                  <a:srgbClr val="C00000"/>
                </a:solidFill>
              </a:rPr>
              <a:t>Haccın Vacipleri</a:t>
            </a:r>
            <a:endParaRPr lang="tr-TR" dirty="0"/>
          </a:p>
        </p:txBody>
      </p:sp>
      <p:sp>
        <p:nvSpPr>
          <p:cNvPr id="3" name="İçerik Yer Tutucusu 2"/>
          <p:cNvSpPr>
            <a:spLocks noGrp="1"/>
          </p:cNvSpPr>
          <p:nvPr>
            <p:ph idx="1"/>
          </p:nvPr>
        </p:nvSpPr>
        <p:spPr>
          <a:xfrm>
            <a:off x="838200" y="1376516"/>
            <a:ext cx="10515600" cy="4800447"/>
          </a:xfrm>
        </p:spPr>
        <p:txBody>
          <a:bodyPr>
            <a:normAutofit/>
          </a:bodyPr>
          <a:lstStyle/>
          <a:p>
            <a:pPr>
              <a:lnSpc>
                <a:spcPct val="150000"/>
              </a:lnSpc>
              <a:spcBef>
                <a:spcPts val="600"/>
              </a:spcBef>
            </a:pPr>
            <a:r>
              <a:rPr lang="tr-TR" b="1" dirty="0">
                <a:solidFill>
                  <a:srgbClr val="00B050"/>
                </a:solidFill>
              </a:rPr>
              <a:t>2. </a:t>
            </a:r>
            <a:r>
              <a:rPr lang="tr-TR" b="1" dirty="0" err="1">
                <a:solidFill>
                  <a:srgbClr val="00B050"/>
                </a:solidFill>
              </a:rPr>
              <a:t>Müzdelife</a:t>
            </a:r>
            <a:r>
              <a:rPr lang="tr-TR" b="1" dirty="0">
                <a:solidFill>
                  <a:srgbClr val="00B050"/>
                </a:solidFill>
              </a:rPr>
              <a:t> </a:t>
            </a:r>
            <a:r>
              <a:rPr lang="tr-TR" b="1" dirty="0" smtClean="0">
                <a:solidFill>
                  <a:srgbClr val="00B050"/>
                </a:solidFill>
              </a:rPr>
              <a:t>Vakfesi</a:t>
            </a:r>
          </a:p>
          <a:p>
            <a:pPr>
              <a:lnSpc>
                <a:spcPct val="150000"/>
              </a:lnSpc>
              <a:spcBef>
                <a:spcPts val="600"/>
              </a:spcBef>
            </a:pPr>
            <a:r>
              <a:rPr lang="tr-TR" b="1" dirty="0">
                <a:solidFill>
                  <a:srgbClr val="00B050"/>
                </a:solidFill>
              </a:rPr>
              <a:t>Geçerli Olmasının </a:t>
            </a:r>
            <a:r>
              <a:rPr lang="tr-TR" b="1" dirty="0" smtClean="0">
                <a:solidFill>
                  <a:srgbClr val="00B050"/>
                </a:solidFill>
              </a:rPr>
              <a:t>Şartları</a:t>
            </a:r>
          </a:p>
          <a:p>
            <a:pPr>
              <a:lnSpc>
                <a:spcPct val="150000"/>
              </a:lnSpc>
              <a:spcBef>
                <a:spcPts val="600"/>
              </a:spcBef>
            </a:pPr>
            <a:r>
              <a:rPr lang="tr-TR" dirty="0" smtClean="0"/>
              <a:t>Hac </a:t>
            </a:r>
            <a:r>
              <a:rPr lang="tr-TR" dirty="0"/>
              <a:t>için ihramlı </a:t>
            </a:r>
            <a:r>
              <a:rPr lang="tr-TR" dirty="0" smtClean="0"/>
              <a:t>olmak.</a:t>
            </a:r>
          </a:p>
          <a:p>
            <a:pPr>
              <a:lnSpc>
                <a:spcPct val="150000"/>
              </a:lnSpc>
              <a:spcBef>
                <a:spcPts val="600"/>
              </a:spcBef>
            </a:pPr>
            <a:r>
              <a:rPr lang="tr-TR" dirty="0" smtClean="0"/>
              <a:t>Arafat </a:t>
            </a:r>
            <a:r>
              <a:rPr lang="tr-TR" dirty="0"/>
              <a:t>vakfesini yapmış </a:t>
            </a:r>
            <a:r>
              <a:rPr lang="tr-TR" dirty="0" smtClean="0"/>
              <a:t>olmak.</a:t>
            </a:r>
          </a:p>
          <a:p>
            <a:pPr>
              <a:lnSpc>
                <a:spcPct val="150000"/>
              </a:lnSpc>
              <a:spcBef>
                <a:spcPts val="600"/>
              </a:spcBef>
            </a:pPr>
            <a:r>
              <a:rPr lang="tr-TR" dirty="0" err="1" smtClean="0"/>
              <a:t>Müzdelife</a:t>
            </a:r>
            <a:r>
              <a:rPr lang="tr-TR" dirty="0" smtClean="0"/>
              <a:t> </a:t>
            </a:r>
            <a:r>
              <a:rPr lang="tr-TR" dirty="0"/>
              <a:t>sınırları içinde </a:t>
            </a:r>
            <a:r>
              <a:rPr lang="tr-TR" dirty="0" smtClean="0"/>
              <a:t>olmak.</a:t>
            </a:r>
          </a:p>
          <a:p>
            <a:pPr>
              <a:lnSpc>
                <a:spcPct val="150000"/>
              </a:lnSpc>
              <a:spcBef>
                <a:spcPts val="600"/>
              </a:spcBef>
            </a:pPr>
            <a:r>
              <a:rPr lang="tr-TR" dirty="0" smtClean="0"/>
              <a:t>Belirli </a:t>
            </a:r>
            <a:r>
              <a:rPr lang="tr-TR" dirty="0"/>
              <a:t>zaman içinde yapmak.</a:t>
            </a:r>
          </a:p>
        </p:txBody>
      </p:sp>
    </p:spTree>
    <p:extLst>
      <p:ext uri="{BB962C8B-B14F-4D97-AF65-F5344CB8AC3E}">
        <p14:creationId xmlns:p14="http://schemas.microsoft.com/office/powerpoint/2010/main" val="13160624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1379</Words>
  <Application>Microsoft Office PowerPoint</Application>
  <PresentationFormat>Geniş ekran</PresentationFormat>
  <Paragraphs>130</Paragraphs>
  <Slides>32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Adobe Myungjo Std M</vt:lpstr>
      <vt:lpstr>Adobe Caslon Pro</vt:lpstr>
      <vt:lpstr>Arial</vt:lpstr>
      <vt:lpstr>Calibri</vt:lpstr>
      <vt:lpstr>Calibri Light</vt:lpstr>
      <vt:lpstr>Office Teması</vt:lpstr>
      <vt:lpstr> </vt:lpstr>
      <vt:lpstr>PowerPoint Sunusu</vt:lpstr>
      <vt:lpstr>Bu derste neler öğreneceğiz?</vt:lpstr>
      <vt:lpstr>Haccın Vacipleri</vt:lpstr>
      <vt:lpstr>Haccın Vacipleri</vt:lpstr>
      <vt:lpstr>Haccın Vacipleri</vt:lpstr>
      <vt:lpstr>Haccın Vacipleri</vt:lpstr>
      <vt:lpstr>Haccın Vacipleri</vt:lpstr>
      <vt:lpstr>Haccın Vacipleri</vt:lpstr>
      <vt:lpstr>Haccın Vacipleri</vt:lpstr>
      <vt:lpstr>Haccın Vacipleri</vt:lpstr>
      <vt:lpstr>Haccın Vacipleri</vt:lpstr>
      <vt:lpstr>Haccın Vacipleri</vt:lpstr>
      <vt:lpstr>Haccın Vacipleri</vt:lpstr>
      <vt:lpstr>Bilgi Notu…</vt:lpstr>
      <vt:lpstr>Bilgi Notu…</vt:lpstr>
      <vt:lpstr>Dem Nedir?</vt:lpstr>
      <vt:lpstr>Haccın Vacipleri</vt:lpstr>
      <vt:lpstr>Haccın Vacipleri</vt:lpstr>
      <vt:lpstr>Haccın Vacipleri</vt:lpstr>
      <vt:lpstr>Haccın Vacipleri</vt:lpstr>
      <vt:lpstr>Haccın Vacipleri</vt:lpstr>
      <vt:lpstr>Haccın Sünnetleri</vt:lpstr>
      <vt:lpstr>Haccın Sünnetleri</vt:lpstr>
      <vt:lpstr>Haccın Adapları</vt:lpstr>
      <vt:lpstr>Umre</vt:lpstr>
      <vt:lpstr>Umre</vt:lpstr>
      <vt:lpstr>Umrenin Yükümlülük Şartları</vt:lpstr>
      <vt:lpstr>Umrenin Yükümlülük Şartları</vt:lpstr>
      <vt:lpstr>Umrenin Yükümlülük Şartları</vt:lpstr>
      <vt:lpstr>Umrenin Farz (Rükün) ve Vacipleri </vt:lpstr>
      <vt:lpstr>Başkası Yerine Umre Yapmak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102</cp:revision>
  <dcterms:created xsi:type="dcterms:W3CDTF">2020-11-30T19:20:16Z</dcterms:created>
  <dcterms:modified xsi:type="dcterms:W3CDTF">2021-01-03T18:57:48Z</dcterms:modified>
</cp:coreProperties>
</file>